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2"/>
  </p:notesMasterIdLst>
  <p:sldIdLst>
    <p:sldId id="256" r:id="rId2"/>
    <p:sldId id="257" r:id="rId3"/>
    <p:sldId id="265" r:id="rId4"/>
    <p:sldId id="274" r:id="rId5"/>
    <p:sldId id="275" r:id="rId6"/>
    <p:sldId id="266" r:id="rId7"/>
    <p:sldId id="276" r:id="rId8"/>
    <p:sldId id="259" r:id="rId9"/>
    <p:sldId id="267" r:id="rId10"/>
    <p:sldId id="277" r:id="rId11"/>
    <p:sldId id="281" r:id="rId12"/>
    <p:sldId id="279" r:id="rId13"/>
    <p:sldId id="280" r:id="rId14"/>
    <p:sldId id="282" r:id="rId15"/>
    <p:sldId id="283" r:id="rId16"/>
    <p:sldId id="284" r:id="rId17"/>
    <p:sldId id="285" r:id="rId18"/>
    <p:sldId id="286" r:id="rId19"/>
    <p:sldId id="287" r:id="rId20"/>
    <p:sldId id="288" r:id="rId21"/>
    <p:sldId id="289" r:id="rId22"/>
    <p:sldId id="295" r:id="rId23"/>
    <p:sldId id="296" r:id="rId24"/>
    <p:sldId id="297" r:id="rId25"/>
    <p:sldId id="298" r:id="rId26"/>
    <p:sldId id="299" r:id="rId27"/>
    <p:sldId id="260" r:id="rId28"/>
    <p:sldId id="268" r:id="rId29"/>
    <p:sldId id="261" r:id="rId30"/>
    <p:sldId id="269" r:id="rId31"/>
    <p:sldId id="300" r:id="rId32"/>
    <p:sldId id="301" r:id="rId33"/>
    <p:sldId id="270" r:id="rId34"/>
    <p:sldId id="262" r:id="rId35"/>
    <p:sldId id="271" r:id="rId36"/>
    <p:sldId id="272" r:id="rId37"/>
    <p:sldId id="273" r:id="rId38"/>
    <p:sldId id="263" r:id="rId39"/>
    <p:sldId id="310" r:id="rId40"/>
    <p:sldId id="302" r:id="rId41"/>
    <p:sldId id="321" r:id="rId42"/>
    <p:sldId id="311" r:id="rId43"/>
    <p:sldId id="322" r:id="rId44"/>
    <p:sldId id="312" r:id="rId45"/>
    <p:sldId id="323" r:id="rId46"/>
    <p:sldId id="315" r:id="rId47"/>
    <p:sldId id="313" r:id="rId48"/>
    <p:sldId id="303" r:id="rId49"/>
    <p:sldId id="314" r:id="rId50"/>
    <p:sldId id="324" r:id="rId51"/>
    <p:sldId id="331" r:id="rId52"/>
    <p:sldId id="332" r:id="rId53"/>
    <p:sldId id="333" r:id="rId54"/>
    <p:sldId id="334" r:id="rId55"/>
    <p:sldId id="335" r:id="rId56"/>
    <p:sldId id="304" r:id="rId57"/>
    <p:sldId id="308" r:id="rId58"/>
    <p:sldId id="307" r:id="rId59"/>
    <p:sldId id="316" r:id="rId60"/>
    <p:sldId id="317" r:id="rId61"/>
    <p:sldId id="319" r:id="rId62"/>
    <p:sldId id="320" r:id="rId63"/>
    <p:sldId id="264" r:id="rId64"/>
    <p:sldId id="309" r:id="rId65"/>
    <p:sldId id="258" r:id="rId66"/>
    <p:sldId id="292" r:id="rId67"/>
    <p:sldId id="291" r:id="rId68"/>
    <p:sldId id="318" r:id="rId69"/>
    <p:sldId id="293" r:id="rId70"/>
    <p:sldId id="294" r:id="rId71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1C52F"/>
    <a:srgbClr val="FFDC00"/>
    <a:srgbClr val="FFE821"/>
    <a:srgbClr val="FFE75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Estilo Médio 2 - Ênfase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Estilo Médio 2 - Ênfas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Estilo Mé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C7853C-536D-4A76-A0AE-DD22124D55A5}" styleName="Estilo com Tema 1 - Ênfase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F5AB1C69-6EDB-4FF4-983F-18BD219EF322}" styleName="Estilo Médio 2 - Ênfase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Nenhum Estilo, Nenhuma Grad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enhum Estilo, Grade de Tabe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10A1B5D5-9B99-4C35-A422-299274C87663}" styleName="Estilo Médio 1 - Ênfase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50"/>
    <p:restoredTop sz="94595"/>
  </p:normalViewPr>
  <p:slideViewPr>
    <p:cSldViewPr>
      <p:cViewPr>
        <p:scale>
          <a:sx n="110" d="100"/>
          <a:sy n="110" d="100"/>
        </p:scale>
        <p:origin x="1432" y="-4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presProps" Target="presProps.xml"/><Relationship Id="rId74" Type="http://schemas.openxmlformats.org/officeDocument/2006/relationships/viewProps" Target="viewProps.xml"/><Relationship Id="rId75" Type="http://schemas.openxmlformats.org/officeDocument/2006/relationships/theme" Target="theme/theme1.xml"/><Relationship Id="rId76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C11F0A-5E02-E34A-B384-C106591E2DC4}" type="datetimeFigureOut">
              <a:rPr lang="pt-BR" smtClean="0"/>
              <a:t>26/11/16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smtClean="0"/>
              <a:t>Clique para editar os estilos de texto mestres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F50B09-9896-9540-91BF-152C7A050D67}" type="slidenum">
              <a:rPr lang="pt-BR" smtClean="0"/>
              <a:t>‹n.º›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761653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Um exemplo dessa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alternância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pode ser visto na Figura 1, que é uma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representação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um dos roteamentos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possíveis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usando arcos conjuntivos. A Figura 1 ainda indica que, conforme a Tabela 1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também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apresentou, a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operação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𝑂1,3 pode ser processada pelos recurso 𝑀1, 𝑀2 e 𝑀3,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porém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para este roteamento foi selecionado o 𝑀3.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F50B09-9896-9540-91BF-152C7A050D67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873384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 smtClean="0"/>
              <a:t>Caso uma </a:t>
            </a:r>
            <a:r>
              <a:rPr lang="pt-BR" dirty="0" err="1" smtClean="0"/>
              <a:t>solução</a:t>
            </a:r>
            <a:r>
              <a:rPr lang="pt-BR" dirty="0" smtClean="0"/>
              <a:t> contenha mais do que 30 </a:t>
            </a:r>
            <a:r>
              <a:rPr lang="pt-BR" dirty="0" err="1" smtClean="0"/>
              <a:t>variações</a:t>
            </a:r>
            <a:r>
              <a:rPr lang="pt-BR" dirty="0" smtClean="0"/>
              <a:t> de </a:t>
            </a:r>
            <a:r>
              <a:rPr lang="pt-BR" dirty="0" err="1" smtClean="0"/>
              <a:t>partículas</a:t>
            </a:r>
            <a:r>
              <a:rPr lang="pt-BR" dirty="0" smtClean="0"/>
              <a:t>, ela </a:t>
            </a:r>
            <a:r>
              <a:rPr lang="pt-BR" dirty="0" err="1" smtClean="0"/>
              <a:t>so</a:t>
            </a:r>
            <a:r>
              <a:rPr lang="pt-BR" dirty="0" smtClean="0"/>
              <a:t>́ entrará no registro de </a:t>
            </a:r>
            <a:r>
              <a:rPr lang="pt-BR" dirty="0" err="1" smtClean="0"/>
              <a:t>soluções</a:t>
            </a:r>
            <a:r>
              <a:rPr lang="pt-BR" dirty="0" smtClean="0"/>
              <a:t> usadas, desde que todas as </a:t>
            </a:r>
            <a:r>
              <a:rPr lang="pt-BR" dirty="0" err="1" smtClean="0"/>
              <a:t>variações</a:t>
            </a:r>
            <a:r>
              <a:rPr lang="pt-BR" dirty="0" smtClean="0"/>
              <a:t> sejam processadas pelo algoritmo. 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F50B09-9896-9540-91BF-152C7A050D67}" type="slidenum">
              <a:rPr lang="pt-BR" smtClean="0"/>
              <a:t>47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01175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Um exemplo dessa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alternância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pode ser visto na Figura 1, que é uma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representação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um dos roteamentos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possíveis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usando arcos conjuntivos. A Figura 1 ainda indica que, conforme a Tabela 1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também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apresentou, a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operação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𝑂1,3 pode ser processada pelos recurso 𝑀1, 𝑀2 e 𝑀3,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porém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para este roteamento foi selecionado o 𝑀3.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F50B09-9896-9540-91BF-152C7A050D67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964920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Um exemplo dessa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alternância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pode ser visto na Figura 1, que é uma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representação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um dos roteamentos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possíveis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usando arcos conjuntivos. A Figura 1 ainda indica que, conforme a Tabela 1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também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apresentou, a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operação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𝑂1,3 pode ser processada pelos recurso 𝑀1, 𝑀2 e 𝑀3,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porém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para este roteamento foi selecionado o 𝑀3.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F50B09-9896-9540-91BF-152C7A050D67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85550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Um exemplo dessa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alternância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pode ser visto na Figura 1, que é uma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representação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um dos roteamentos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possíveis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usando arcos conjuntivos. A Figura 1 ainda indica que, conforme a Tabela 1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também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apresentou, a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operação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𝑂1,3 pode ser processada pelos recurso 𝑀1, 𝑀2 e 𝑀3,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porém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para este roteamento foi selecionado o 𝑀3.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F50B09-9896-9540-91BF-152C7A050D67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47000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Um exemplo dessa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alternância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pode ser visto na Figura 1, que é uma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representação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um dos roteamentos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possíveis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usando arcos conjuntivos. A Figura 1 ainda indica que, conforme a Tabela 1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também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apresentou, a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operação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𝑂1,3 pode ser processada pelos recurso 𝑀1, 𝑀2 e 𝑀3,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porém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para este roteamento foi selecionado o 𝑀3.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F50B09-9896-9540-91BF-152C7A050D67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934358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Um exemplo dessa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alternância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pode ser visto na Figura 1, que é uma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representação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um dos roteamentos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possíveis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usando arcos conjuntivos. A Figura 1 ainda indica que, conforme a Tabela 1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também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apresentou, a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operação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𝑂1,3 pode ser processada pelos recurso 𝑀1, 𝑀2 e 𝑀3,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porém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para este roteamento foi selecionado o 𝑀3.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F50B09-9896-9540-91BF-152C7A050D67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47191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Um exemplo dessa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alternância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pode ser visto na Figura 1, que é uma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representação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um dos roteamentos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possíveis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usando arcos conjuntivos. A Figura 1 ainda indica que, conforme a Tabela 1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também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apresentou, a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operação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𝑂1,3 pode ser processada pelos recurso 𝑀1, 𝑀2 e 𝑀3,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porém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para este roteamento foi selecionado o 𝑀3.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F50B09-9896-9540-91BF-152C7A050D67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236689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Um exemplo dessa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alternância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pode ser visto na Figura 1, que é uma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representação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um dos roteamentos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possíveis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usando arcos conjuntivos. A Figura 1 ainda indica que, conforme a Tabela 1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também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apresentou, a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operação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𝑂1,3 pode ser processada pelos recurso 𝑀1, 𝑀2 e 𝑀3,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porém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para este roteamento foi selecionado o 𝑀3.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F50B09-9896-9540-91BF-152C7A050D67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035077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Um exemplo dessa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alternância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pode ser visto na Figura 1, que é uma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representação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um dos roteamentos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possíveis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usando arcos conjuntivos. A Figura 1 ainda indica que, conforme a Tabela 1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também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apresentou, a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operação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𝑂1,3 pode ser processada pelos recurso 𝑀1, 𝑀2 e 𝑀3,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porém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para este roteamento foi selecionado o 𝑀3.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F50B09-9896-9540-91BF-152C7A050D67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874560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3B4E5-40BB-4A3E-9223-F4F39D8DD9A3}" type="datetimeFigureOut">
              <a:rPr lang="pt-BR" smtClean="0"/>
              <a:t>26/11/16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5690B-D1A0-42ED-84CD-B863C10FAAA3}" type="slidenum">
              <a:rPr lang="pt-BR" smtClean="0"/>
              <a:t>‹n.º›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604959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3B4E5-40BB-4A3E-9223-F4F39D8DD9A3}" type="datetimeFigureOut">
              <a:rPr lang="pt-BR" smtClean="0"/>
              <a:t>26/11/16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5690B-D1A0-42ED-84CD-B863C10FAAA3}" type="slidenum">
              <a:rPr lang="pt-BR" smtClean="0"/>
              <a:t>‹n.º›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668213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3B4E5-40BB-4A3E-9223-F4F39D8DD9A3}" type="datetimeFigureOut">
              <a:rPr lang="pt-BR" smtClean="0"/>
              <a:t>26/11/16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5690B-D1A0-42ED-84CD-B863C10FAAA3}" type="slidenum">
              <a:rPr lang="pt-BR" smtClean="0"/>
              <a:t>‹n.º›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204801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3B4E5-40BB-4A3E-9223-F4F39D8DD9A3}" type="datetimeFigureOut">
              <a:rPr lang="pt-BR" smtClean="0"/>
              <a:t>26/11/16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5690B-D1A0-42ED-84CD-B863C10FAAA3}" type="slidenum">
              <a:rPr lang="pt-BR" smtClean="0"/>
              <a:t>‹n.º›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78022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3B4E5-40BB-4A3E-9223-F4F39D8DD9A3}" type="datetimeFigureOut">
              <a:rPr lang="pt-BR" smtClean="0"/>
              <a:t>26/11/16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5690B-D1A0-42ED-84CD-B863C10FAAA3}" type="slidenum">
              <a:rPr lang="pt-BR" smtClean="0"/>
              <a:t>‹n.º›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461710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3B4E5-40BB-4A3E-9223-F4F39D8DD9A3}" type="datetimeFigureOut">
              <a:rPr lang="pt-BR" smtClean="0"/>
              <a:t>26/11/16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5690B-D1A0-42ED-84CD-B863C10FAAA3}" type="slidenum">
              <a:rPr lang="pt-BR" smtClean="0"/>
              <a:t>‹n.º›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974336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3B4E5-40BB-4A3E-9223-F4F39D8DD9A3}" type="datetimeFigureOut">
              <a:rPr lang="pt-BR" smtClean="0"/>
              <a:t>26/11/16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5690B-D1A0-42ED-84CD-B863C10FAAA3}" type="slidenum">
              <a:rPr lang="pt-BR" smtClean="0"/>
              <a:t>‹n.º›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410142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3B4E5-40BB-4A3E-9223-F4F39D8DD9A3}" type="datetimeFigureOut">
              <a:rPr lang="pt-BR" smtClean="0"/>
              <a:t>26/11/16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5690B-D1A0-42ED-84CD-B863C10FAAA3}" type="slidenum">
              <a:rPr lang="pt-BR" smtClean="0"/>
              <a:t>‹n.º›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571670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3B4E5-40BB-4A3E-9223-F4F39D8DD9A3}" type="datetimeFigureOut">
              <a:rPr lang="pt-BR" smtClean="0"/>
              <a:t>26/11/16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5690B-D1A0-42ED-84CD-B863C10FAAA3}" type="slidenum">
              <a:rPr lang="pt-BR" smtClean="0"/>
              <a:t>‹n.º›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651116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3B4E5-40BB-4A3E-9223-F4F39D8DD9A3}" type="datetimeFigureOut">
              <a:rPr lang="pt-BR" smtClean="0"/>
              <a:t>26/11/16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5690B-D1A0-42ED-84CD-B863C10FAAA3}" type="slidenum">
              <a:rPr lang="pt-BR" smtClean="0"/>
              <a:t>‹n.º›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319843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3B4E5-40BB-4A3E-9223-F4F39D8DD9A3}" type="datetimeFigureOut">
              <a:rPr lang="pt-BR" smtClean="0"/>
              <a:t>26/11/16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5690B-D1A0-42ED-84CD-B863C10FAAA3}" type="slidenum">
              <a:rPr lang="pt-BR" smtClean="0"/>
              <a:t>‹n.º›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610751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43B4E5-40BB-4A3E-9223-F4F39D8DD9A3}" type="datetimeFigureOut">
              <a:rPr lang="pt-BR" smtClean="0"/>
              <a:t>26/11/16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75690B-D1A0-42ED-84CD-B863C10FAAA3}" type="slidenum">
              <a:rPr lang="pt-BR" smtClean="0"/>
              <a:t>‹n.º›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58029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Relationship Id="rId3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Relationship Id="rId3" Type="http://schemas.openxmlformats.org/officeDocument/2006/relationships/image" Target="../media/image5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Relationship Id="rId3" Type="http://schemas.openxmlformats.org/officeDocument/2006/relationships/image" Target="../media/image7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tif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g"/><Relationship Id="rId3" Type="http://schemas.openxmlformats.org/officeDocument/2006/relationships/image" Target="../media/image15.jp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g"/><Relationship Id="rId3" Type="http://schemas.openxmlformats.org/officeDocument/2006/relationships/image" Target="../media/image17.jp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jpg"/><Relationship Id="rId5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584921"/>
            <a:ext cx="7772400" cy="1470025"/>
          </a:xfrm>
        </p:spPr>
        <p:txBody>
          <a:bodyPr>
            <a:noAutofit/>
          </a:bodyPr>
          <a:lstStyle/>
          <a:p>
            <a:r>
              <a:rPr lang="pt-BR" sz="2800" dirty="0" smtClean="0"/>
              <a:t>ALGORITMO DE ENXAME DE PARTÍCULAS PARA</a:t>
            </a:r>
            <a:br>
              <a:rPr lang="pt-BR" sz="2800" dirty="0" smtClean="0"/>
            </a:br>
            <a:r>
              <a:rPr lang="pt-BR" sz="2800" dirty="0" smtClean="0"/>
              <a:t>RESOLUÇÃO DO PROBLEMA DA PROGRAMAÇÃO</a:t>
            </a:r>
            <a:br>
              <a:rPr lang="pt-BR" sz="2800" dirty="0" smtClean="0"/>
            </a:br>
            <a:r>
              <a:rPr lang="pt-BR" sz="2800" dirty="0" smtClean="0"/>
              <a:t>DA PRODUÇÃO JOB-SHOP FLEXÍVEL</a:t>
            </a:r>
            <a:endParaRPr lang="pt-BR" sz="2800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4340696"/>
            <a:ext cx="6400800" cy="1752600"/>
          </a:xfrm>
        </p:spPr>
        <p:txBody>
          <a:bodyPr>
            <a:normAutofit/>
          </a:bodyPr>
          <a:lstStyle/>
          <a:p>
            <a:r>
              <a:rPr lang="pt-BR" sz="2000" dirty="0" smtClean="0"/>
              <a:t>CCO-727 – Otimização Inteligente de Sistemas Produtivos</a:t>
            </a:r>
          </a:p>
          <a:p>
            <a:endParaRPr lang="pt-BR" sz="2400" dirty="0" smtClean="0"/>
          </a:p>
          <a:p>
            <a:r>
              <a:rPr lang="pt-BR" sz="2400" dirty="0" smtClean="0"/>
              <a:t>Diego Luiz </a:t>
            </a:r>
            <a:r>
              <a:rPr lang="pt-BR" sz="2400" dirty="0" err="1" smtClean="0"/>
              <a:t>Cavalca</a:t>
            </a:r>
            <a:endParaRPr lang="pt-BR" sz="2400" dirty="0"/>
          </a:p>
        </p:txBody>
      </p:sp>
      <p:grpSp>
        <p:nvGrpSpPr>
          <p:cNvPr id="7" name="Grupo 6"/>
          <p:cNvGrpSpPr/>
          <p:nvPr/>
        </p:nvGrpSpPr>
        <p:grpSpPr>
          <a:xfrm>
            <a:off x="2238364" y="476672"/>
            <a:ext cx="4667271" cy="1706189"/>
            <a:chOff x="2051720" y="404664"/>
            <a:chExt cx="4667271" cy="1706189"/>
          </a:xfrm>
        </p:grpSpPr>
        <p:pic>
          <p:nvPicPr>
            <p:cNvPr id="5" name="Imagem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16016" y="548679"/>
              <a:ext cx="2002975" cy="1368154"/>
            </a:xfrm>
            <a:prstGeom prst="rect">
              <a:avLst/>
            </a:prstGeom>
          </p:spPr>
        </p:pic>
        <p:pic>
          <p:nvPicPr>
            <p:cNvPr id="6" name="Imagem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51720" y="404664"/>
              <a:ext cx="2339752" cy="17061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58899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b="1" dirty="0" smtClean="0"/>
              <a:t>FLEXIBLE JOB-SHOP SCHEDULING PROBLEM (FJSP)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/>
          </a:bodyPr>
          <a:lstStyle/>
          <a:p>
            <a:r>
              <a:rPr lang="pt-BR" b="1" dirty="0" smtClean="0"/>
              <a:t>Característica: </a:t>
            </a:r>
            <a:r>
              <a:rPr lang="pt-BR" dirty="0"/>
              <a:t>pelo menos </a:t>
            </a:r>
            <a:r>
              <a:rPr lang="pt-BR" u="sng" dirty="0"/>
              <a:t>uma </a:t>
            </a:r>
            <a:r>
              <a:rPr lang="pt-BR" u="sng" dirty="0" err="1"/>
              <a:t>operação</a:t>
            </a:r>
            <a:r>
              <a:rPr lang="pt-BR" u="sng" dirty="0"/>
              <a:t> </a:t>
            </a:r>
            <a:r>
              <a:rPr lang="pt-BR" dirty="0"/>
              <a:t>de </a:t>
            </a:r>
            <a:r>
              <a:rPr lang="pt-BR" dirty="0" smtClean="0"/>
              <a:t>do problema </a:t>
            </a:r>
            <a:r>
              <a:rPr lang="pt-BR" dirty="0"/>
              <a:t>ser processada por </a:t>
            </a:r>
            <a:r>
              <a:rPr lang="pt-BR" u="sng" dirty="0"/>
              <a:t>dois ou mais </a:t>
            </a:r>
            <a:r>
              <a:rPr lang="pt-BR" u="sng" dirty="0" smtClean="0"/>
              <a:t>recursos</a:t>
            </a:r>
            <a:r>
              <a:rPr lang="pt-BR" dirty="0" smtClean="0"/>
              <a:t> (flexível);</a:t>
            </a:r>
          </a:p>
          <a:p>
            <a:endParaRPr lang="pt-BR" dirty="0" smtClean="0">
              <a:solidFill>
                <a:srgbClr val="FF0000"/>
              </a:solidFill>
            </a:endParaRPr>
          </a:p>
          <a:p>
            <a:r>
              <a:rPr lang="pt-BR" dirty="0" smtClean="0"/>
              <a:t>Neste caso, </a:t>
            </a:r>
            <a:r>
              <a:rPr lang="pt-BR" u="sng" dirty="0" smtClean="0"/>
              <a:t>dada uma Operação </a:t>
            </a:r>
            <a:r>
              <a:rPr lang="pt-BR" b="1" dirty="0" err="1" smtClean="0"/>
              <a:t>O</a:t>
            </a:r>
            <a:r>
              <a:rPr lang="pt-BR" b="1" baseline="-25000" dirty="0" err="1" smtClean="0"/>
              <a:t>ij</a:t>
            </a:r>
            <a:r>
              <a:rPr lang="pt-BR" dirty="0" smtClean="0"/>
              <a:t>, os </a:t>
            </a:r>
            <a:r>
              <a:rPr lang="pt-BR" dirty="0"/>
              <a:t>recursos </a:t>
            </a:r>
            <a:r>
              <a:rPr lang="pt-BR" dirty="0" smtClean="0"/>
              <a:t>possuem </a:t>
            </a:r>
            <a:r>
              <a:rPr lang="pt-BR" dirty="0"/>
              <a:t>as mesmas </a:t>
            </a:r>
            <a:r>
              <a:rPr lang="pt-BR" dirty="0" err="1"/>
              <a:t>aptidões</a:t>
            </a:r>
            <a:r>
              <a:rPr lang="pt-BR" dirty="0"/>
              <a:t>, </a:t>
            </a:r>
            <a:r>
              <a:rPr lang="pt-BR" dirty="0" smtClean="0"/>
              <a:t>sendo </a:t>
            </a:r>
            <a:r>
              <a:rPr lang="pt-BR" b="1" dirty="0" smtClean="0"/>
              <a:t>factíveis</a:t>
            </a:r>
            <a:r>
              <a:rPr lang="pt-BR" dirty="0" smtClean="0"/>
              <a:t> para esta tarefa, </a:t>
            </a:r>
            <a:r>
              <a:rPr lang="pt-BR" dirty="0" err="1" smtClean="0"/>
              <a:t>porém</a:t>
            </a:r>
            <a:r>
              <a:rPr lang="pt-BR" dirty="0" smtClean="0"/>
              <a:t> </a:t>
            </a:r>
            <a:r>
              <a:rPr lang="pt-BR" u="sng" dirty="0"/>
              <a:t>podem variar seus tempos</a:t>
            </a:r>
            <a:r>
              <a:rPr lang="pt-BR" dirty="0"/>
              <a:t> de processamento ou </a:t>
            </a:r>
            <a:r>
              <a:rPr lang="pt-BR" dirty="0" err="1"/>
              <a:t>não</a:t>
            </a:r>
            <a:r>
              <a:rPr lang="pt-BR" dirty="0"/>
              <a:t>. 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00091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b="1" dirty="0" smtClean="0"/>
              <a:t>FLEXIBLE JOB-SHOP SCHEDULING PROBLEM (FJSP)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/>
          </a:bodyPr>
          <a:lstStyle/>
          <a:p>
            <a:r>
              <a:rPr lang="pt-BR" b="1" dirty="0" smtClean="0"/>
              <a:t>Exemplo FJSP-3x3: </a:t>
            </a:r>
            <a:r>
              <a:rPr lang="pt-BR" dirty="0" smtClean="0"/>
              <a:t>deve-se construir um produto, levando em conta as seguintes variáveis:</a:t>
            </a:r>
          </a:p>
          <a:p>
            <a:pPr lvl="1"/>
            <a:r>
              <a:rPr lang="pt-BR" u="sng" dirty="0" smtClean="0"/>
              <a:t>3 Jobs</a:t>
            </a:r>
            <a:r>
              <a:rPr lang="pt-BR" dirty="0" smtClean="0"/>
              <a:t> devem ser executados;</a:t>
            </a:r>
          </a:p>
          <a:p>
            <a:pPr lvl="1"/>
            <a:r>
              <a:rPr lang="pt-BR" b="1" dirty="0" smtClean="0"/>
              <a:t>Cada </a:t>
            </a:r>
            <a:r>
              <a:rPr lang="pt-BR" b="1" dirty="0" err="1" smtClean="0"/>
              <a:t>Job</a:t>
            </a:r>
            <a:r>
              <a:rPr lang="pt-BR" b="1" dirty="0" smtClean="0"/>
              <a:t> </a:t>
            </a:r>
            <a:r>
              <a:rPr lang="pt-BR" b="1" dirty="0" err="1" smtClean="0"/>
              <a:t>I</a:t>
            </a:r>
            <a:r>
              <a:rPr lang="pt-BR" dirty="0" smtClean="0"/>
              <a:t> é composto de 3 operações;</a:t>
            </a:r>
          </a:p>
          <a:p>
            <a:pPr lvl="1"/>
            <a:r>
              <a:rPr lang="pt-BR" u="sng" dirty="0" smtClean="0"/>
              <a:t>3 recursos</a:t>
            </a:r>
            <a:r>
              <a:rPr lang="pt-BR" dirty="0" smtClean="0"/>
              <a:t> produtivos (máquinas) estão disponíveis para processar as operações.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52143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b="1" dirty="0" smtClean="0"/>
              <a:t>FLEXIBLE JOB-SHOP SCHEDULING PROBLEM (FJSP)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/>
          </a:bodyPr>
          <a:lstStyle/>
          <a:p>
            <a:endParaRPr lang="pt-BR" dirty="0"/>
          </a:p>
          <a:p>
            <a:endParaRPr lang="pt-BR" dirty="0"/>
          </a:p>
        </p:txBody>
      </p:sp>
      <p:grpSp>
        <p:nvGrpSpPr>
          <p:cNvPr id="11" name="Grupo 10"/>
          <p:cNvGrpSpPr/>
          <p:nvPr/>
        </p:nvGrpSpPr>
        <p:grpSpPr>
          <a:xfrm>
            <a:off x="1272876" y="2363830"/>
            <a:ext cx="6598247" cy="3426880"/>
            <a:chOff x="1272876" y="2363830"/>
            <a:chExt cx="6598247" cy="3426880"/>
          </a:xfrm>
        </p:grpSpPr>
        <p:pic>
          <p:nvPicPr>
            <p:cNvPr id="4" name="Imagem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2876" y="2363830"/>
              <a:ext cx="6598247" cy="3046078"/>
            </a:xfrm>
            <a:prstGeom prst="rect">
              <a:avLst/>
            </a:prstGeom>
          </p:spPr>
        </p:pic>
        <p:sp>
          <p:nvSpPr>
            <p:cNvPr id="5" name="CaixaDeTexto 4"/>
            <p:cNvSpPr txBox="1"/>
            <p:nvPr/>
          </p:nvSpPr>
          <p:spPr>
            <a:xfrm>
              <a:off x="2994006" y="5452156"/>
              <a:ext cx="315599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600" b="1" dirty="0" smtClean="0"/>
                <a:t>Tabela 1: FJSP-3x3 (ARANHA, 2016)</a:t>
              </a:r>
              <a:endParaRPr lang="pt-BR" sz="1600" b="1" dirty="0"/>
            </a:p>
          </p:txBody>
        </p:sp>
      </p:grpSp>
      <p:sp>
        <p:nvSpPr>
          <p:cNvPr id="12" name="Retângulo 11"/>
          <p:cNvSpPr/>
          <p:nvPr/>
        </p:nvSpPr>
        <p:spPr>
          <a:xfrm>
            <a:off x="2961732" y="2780928"/>
            <a:ext cx="2232248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/>
          <p:cNvSpPr/>
          <p:nvPr/>
        </p:nvSpPr>
        <p:spPr>
          <a:xfrm>
            <a:off x="2961732" y="3374650"/>
            <a:ext cx="2232248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13"/>
          <p:cNvSpPr/>
          <p:nvPr/>
        </p:nvSpPr>
        <p:spPr>
          <a:xfrm>
            <a:off x="2934577" y="3968372"/>
            <a:ext cx="2232248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/>
          <p:cNvSpPr/>
          <p:nvPr/>
        </p:nvSpPr>
        <p:spPr>
          <a:xfrm>
            <a:off x="2994006" y="4840014"/>
            <a:ext cx="2232248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221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b="1" dirty="0" smtClean="0"/>
              <a:t>FLEXIBLE JOB-SHOP SCHEDULING PROBLEM (FJSP)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/>
          </a:bodyPr>
          <a:lstStyle/>
          <a:p>
            <a:endParaRPr lang="pt-BR" dirty="0"/>
          </a:p>
          <a:p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9165" y="1600201"/>
            <a:ext cx="4699521" cy="2169532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7205705" y="2544653"/>
            <a:ext cx="8858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dirty="0" smtClean="0"/>
              <a:t>Tabela 1</a:t>
            </a:r>
            <a:endParaRPr lang="pt-BR" sz="1600" b="1" dirty="0"/>
          </a:p>
        </p:txBody>
      </p:sp>
      <p:sp>
        <p:nvSpPr>
          <p:cNvPr id="8" name="CaixaDeTexto 7"/>
          <p:cNvSpPr txBox="1"/>
          <p:nvPr/>
        </p:nvSpPr>
        <p:spPr>
          <a:xfrm>
            <a:off x="323528" y="5178678"/>
            <a:ext cx="17780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dirty="0" smtClean="0"/>
              <a:t>Roteamento </a:t>
            </a:r>
            <a:r>
              <a:rPr lang="pt-BR" sz="1600" b="1" u="sng" dirty="0" err="1" smtClean="0">
                <a:solidFill>
                  <a:srgbClr val="FF0000"/>
                </a:solidFill>
              </a:rPr>
              <a:t>Job</a:t>
            </a:r>
            <a:r>
              <a:rPr lang="pt-BR" sz="1600" b="1" u="sng" dirty="0" smtClean="0">
                <a:solidFill>
                  <a:srgbClr val="FF0000"/>
                </a:solidFill>
              </a:rPr>
              <a:t> 1</a:t>
            </a:r>
            <a:r>
              <a:rPr lang="pt-BR" sz="1600" b="1" dirty="0" smtClean="0"/>
              <a:t>:</a:t>
            </a:r>
            <a:endParaRPr lang="pt-BR" sz="1600" b="1" dirty="0"/>
          </a:p>
        </p:txBody>
      </p:sp>
      <p:sp>
        <p:nvSpPr>
          <p:cNvPr id="9" name="Retângulo 8"/>
          <p:cNvSpPr/>
          <p:nvPr/>
        </p:nvSpPr>
        <p:spPr>
          <a:xfrm>
            <a:off x="4644008" y="1844824"/>
            <a:ext cx="2232248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Seta para a Direita 12"/>
          <p:cNvSpPr/>
          <p:nvPr/>
        </p:nvSpPr>
        <p:spPr>
          <a:xfrm>
            <a:off x="2101578" y="1916832"/>
            <a:ext cx="742229" cy="432048"/>
          </a:xfrm>
          <a:prstGeom prst="rightArrow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Seta para a Direita 13"/>
          <p:cNvSpPr/>
          <p:nvPr/>
        </p:nvSpPr>
        <p:spPr>
          <a:xfrm>
            <a:off x="3347864" y="1825390"/>
            <a:ext cx="404502" cy="235458"/>
          </a:xfrm>
          <a:prstGeom prst="rightArrow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Multiplicar 14"/>
          <p:cNvSpPr/>
          <p:nvPr/>
        </p:nvSpPr>
        <p:spPr>
          <a:xfrm>
            <a:off x="5652120" y="1650521"/>
            <a:ext cx="216024" cy="189737"/>
          </a:xfrm>
          <a:prstGeom prst="mathMultiply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graphicFrame>
        <p:nvGraphicFramePr>
          <p:cNvPr id="16" name="Tabela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451141"/>
              </p:ext>
            </p:extLst>
          </p:nvPr>
        </p:nvGraphicFramePr>
        <p:xfrm>
          <a:off x="2235251" y="4982195"/>
          <a:ext cx="6096000" cy="7315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032000"/>
                <a:gridCol w="2032000"/>
                <a:gridCol w="2032000"/>
              </a:tblGrid>
              <a:tr h="266547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O</a:t>
                      </a:r>
                      <a:r>
                        <a:rPr lang="pt-BR" baseline="-25000" dirty="0" smtClean="0"/>
                        <a:t>1,1</a:t>
                      </a:r>
                      <a:endParaRPr lang="pt-BR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 smtClean="0"/>
                        <a:t>O</a:t>
                      </a:r>
                      <a:r>
                        <a:rPr lang="pt-BR" baseline="-25000" dirty="0" smtClean="0"/>
                        <a:t>1,2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 smtClean="0"/>
                        <a:t>O</a:t>
                      </a:r>
                      <a:r>
                        <a:rPr lang="pt-BR" baseline="-25000" dirty="0" smtClean="0"/>
                        <a:t>1,3</a:t>
                      </a:r>
                    </a:p>
                  </a:txBody>
                  <a:tcPr/>
                </a:tc>
              </a:tr>
              <a:tr h="296900">
                <a:tc>
                  <a:txBody>
                    <a:bodyPr/>
                    <a:lstStyle/>
                    <a:p>
                      <a:pPr algn="ctr"/>
                      <a:r>
                        <a:rPr lang="pt-BR" b="1" dirty="0" smtClean="0"/>
                        <a:t>M1</a:t>
                      </a:r>
                      <a:endParaRPr lang="pt-BR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...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...</a:t>
                      </a:r>
                      <a:endParaRPr lang="pt-BR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9" name="Seta para a Direita 18"/>
          <p:cNvSpPr/>
          <p:nvPr/>
        </p:nvSpPr>
        <p:spPr>
          <a:xfrm rot="16200000">
            <a:off x="3114441" y="5696422"/>
            <a:ext cx="270257" cy="235458"/>
          </a:xfrm>
          <a:prstGeom prst="rightArrow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5370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b="1" dirty="0" smtClean="0"/>
              <a:t>FLEXIBLE JOB-SHOP SCHEDULING PROBLEM (FJSP)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/>
          </a:bodyPr>
          <a:lstStyle/>
          <a:p>
            <a:endParaRPr lang="pt-BR" dirty="0"/>
          </a:p>
          <a:p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9165" y="1600201"/>
            <a:ext cx="4699521" cy="2169532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7205705" y="2544653"/>
            <a:ext cx="8858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dirty="0" smtClean="0"/>
              <a:t>Tabela 1</a:t>
            </a:r>
            <a:endParaRPr lang="pt-BR" sz="1600" b="1" dirty="0"/>
          </a:p>
        </p:txBody>
      </p:sp>
      <p:sp>
        <p:nvSpPr>
          <p:cNvPr id="8" name="CaixaDeTexto 7"/>
          <p:cNvSpPr txBox="1"/>
          <p:nvPr/>
        </p:nvSpPr>
        <p:spPr>
          <a:xfrm>
            <a:off x="323528" y="5178678"/>
            <a:ext cx="17780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dirty="0" smtClean="0"/>
              <a:t>Roteamento </a:t>
            </a:r>
            <a:r>
              <a:rPr lang="pt-BR" sz="1600" b="1" u="sng" dirty="0" err="1" smtClean="0">
                <a:solidFill>
                  <a:srgbClr val="FF0000"/>
                </a:solidFill>
              </a:rPr>
              <a:t>Job</a:t>
            </a:r>
            <a:r>
              <a:rPr lang="pt-BR" sz="1600" b="1" u="sng" dirty="0" smtClean="0">
                <a:solidFill>
                  <a:srgbClr val="FF0000"/>
                </a:solidFill>
              </a:rPr>
              <a:t> 1</a:t>
            </a:r>
            <a:r>
              <a:rPr lang="pt-BR" sz="1600" b="1" dirty="0" smtClean="0"/>
              <a:t>:</a:t>
            </a:r>
            <a:endParaRPr lang="pt-BR" sz="1600" b="1" dirty="0"/>
          </a:p>
        </p:txBody>
      </p:sp>
      <p:sp>
        <p:nvSpPr>
          <p:cNvPr id="9" name="Retângulo 8"/>
          <p:cNvSpPr/>
          <p:nvPr/>
        </p:nvSpPr>
        <p:spPr>
          <a:xfrm>
            <a:off x="4644008" y="2060848"/>
            <a:ext cx="2232248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Seta para a Direita 12"/>
          <p:cNvSpPr/>
          <p:nvPr/>
        </p:nvSpPr>
        <p:spPr>
          <a:xfrm>
            <a:off x="2101578" y="1916832"/>
            <a:ext cx="742229" cy="432048"/>
          </a:xfrm>
          <a:prstGeom prst="rightArrow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Seta para a Direita 13"/>
          <p:cNvSpPr/>
          <p:nvPr/>
        </p:nvSpPr>
        <p:spPr>
          <a:xfrm>
            <a:off x="3347864" y="2041414"/>
            <a:ext cx="404502" cy="235458"/>
          </a:xfrm>
          <a:prstGeom prst="rightArrow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Multiplicar 14"/>
          <p:cNvSpPr/>
          <p:nvPr/>
        </p:nvSpPr>
        <p:spPr>
          <a:xfrm>
            <a:off x="5652120" y="1650521"/>
            <a:ext cx="216024" cy="189737"/>
          </a:xfrm>
          <a:prstGeom prst="mathMultiply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graphicFrame>
        <p:nvGraphicFramePr>
          <p:cNvPr id="16" name="Tabela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762986"/>
              </p:ext>
            </p:extLst>
          </p:nvPr>
        </p:nvGraphicFramePr>
        <p:xfrm>
          <a:off x="2235251" y="4982195"/>
          <a:ext cx="6096000" cy="7315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032000"/>
                <a:gridCol w="2032000"/>
                <a:gridCol w="2032000"/>
              </a:tblGrid>
              <a:tr h="266547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O</a:t>
                      </a:r>
                      <a:r>
                        <a:rPr lang="pt-BR" baseline="-25000" dirty="0" smtClean="0"/>
                        <a:t>1,1</a:t>
                      </a:r>
                      <a:endParaRPr lang="pt-BR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 smtClean="0"/>
                        <a:t>O</a:t>
                      </a:r>
                      <a:r>
                        <a:rPr lang="pt-BR" baseline="-25000" dirty="0" smtClean="0"/>
                        <a:t>1,2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 smtClean="0"/>
                        <a:t>O</a:t>
                      </a:r>
                      <a:r>
                        <a:rPr lang="pt-BR" baseline="-25000" dirty="0" smtClean="0"/>
                        <a:t>1,3</a:t>
                      </a:r>
                    </a:p>
                  </a:txBody>
                  <a:tcPr/>
                </a:tc>
              </a:tr>
              <a:tr h="296900">
                <a:tc>
                  <a:txBody>
                    <a:bodyPr/>
                    <a:lstStyle/>
                    <a:p>
                      <a:pPr algn="ctr"/>
                      <a:r>
                        <a:rPr lang="pt-BR" b="0" dirty="0" smtClean="0"/>
                        <a:t>M1</a:t>
                      </a:r>
                      <a:endParaRPr lang="pt-BR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 smtClean="0"/>
                        <a:t>M3</a:t>
                      </a:r>
                      <a:endParaRPr lang="pt-BR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...</a:t>
                      </a:r>
                      <a:endParaRPr lang="pt-BR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9" name="Seta para a Direita 18"/>
          <p:cNvSpPr/>
          <p:nvPr/>
        </p:nvSpPr>
        <p:spPr>
          <a:xfrm rot="16200000">
            <a:off x="5148123" y="5696422"/>
            <a:ext cx="270257" cy="235458"/>
          </a:xfrm>
          <a:prstGeom prst="rightArrow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164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b="1" dirty="0" smtClean="0"/>
              <a:t>FLEXIBLE JOB-SHOP SCHEDULING PROBLEM (FJSP)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/>
          </a:bodyPr>
          <a:lstStyle/>
          <a:p>
            <a:endParaRPr lang="pt-BR" dirty="0"/>
          </a:p>
          <a:p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9165" y="1600201"/>
            <a:ext cx="4699521" cy="2169532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7205705" y="2544653"/>
            <a:ext cx="8858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dirty="0" smtClean="0"/>
              <a:t>Tabela 1</a:t>
            </a:r>
            <a:endParaRPr lang="pt-BR" sz="1600" b="1" dirty="0"/>
          </a:p>
        </p:txBody>
      </p:sp>
      <p:sp>
        <p:nvSpPr>
          <p:cNvPr id="8" name="CaixaDeTexto 7"/>
          <p:cNvSpPr txBox="1"/>
          <p:nvPr/>
        </p:nvSpPr>
        <p:spPr>
          <a:xfrm>
            <a:off x="323528" y="5178678"/>
            <a:ext cx="17780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dirty="0" smtClean="0"/>
              <a:t>Roteamento </a:t>
            </a:r>
            <a:r>
              <a:rPr lang="pt-BR" sz="1600" b="1" u="sng" dirty="0" err="1" smtClean="0">
                <a:solidFill>
                  <a:srgbClr val="FF0000"/>
                </a:solidFill>
              </a:rPr>
              <a:t>Job</a:t>
            </a:r>
            <a:r>
              <a:rPr lang="pt-BR" sz="1600" b="1" u="sng" dirty="0" smtClean="0">
                <a:solidFill>
                  <a:srgbClr val="FF0000"/>
                </a:solidFill>
              </a:rPr>
              <a:t> 1</a:t>
            </a:r>
            <a:r>
              <a:rPr lang="pt-BR" sz="1600" b="1" dirty="0" smtClean="0"/>
              <a:t>:</a:t>
            </a:r>
            <a:endParaRPr lang="pt-BR" sz="1600" b="1" dirty="0"/>
          </a:p>
        </p:txBody>
      </p:sp>
      <p:sp>
        <p:nvSpPr>
          <p:cNvPr id="9" name="Retângulo 8"/>
          <p:cNvSpPr/>
          <p:nvPr/>
        </p:nvSpPr>
        <p:spPr>
          <a:xfrm>
            <a:off x="4644008" y="2276872"/>
            <a:ext cx="2232248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Seta para a Direita 12"/>
          <p:cNvSpPr/>
          <p:nvPr/>
        </p:nvSpPr>
        <p:spPr>
          <a:xfrm>
            <a:off x="2101578" y="1916832"/>
            <a:ext cx="742229" cy="432048"/>
          </a:xfrm>
          <a:prstGeom prst="rightArrow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Seta para a Direita 13"/>
          <p:cNvSpPr/>
          <p:nvPr/>
        </p:nvSpPr>
        <p:spPr>
          <a:xfrm>
            <a:off x="3347864" y="2257438"/>
            <a:ext cx="404502" cy="235458"/>
          </a:xfrm>
          <a:prstGeom prst="rightArrow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aphicFrame>
        <p:nvGraphicFramePr>
          <p:cNvPr id="16" name="Tabela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8199179"/>
              </p:ext>
            </p:extLst>
          </p:nvPr>
        </p:nvGraphicFramePr>
        <p:xfrm>
          <a:off x="2235251" y="4982195"/>
          <a:ext cx="6096000" cy="7315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032000"/>
                <a:gridCol w="2032000"/>
                <a:gridCol w="2032000"/>
              </a:tblGrid>
              <a:tr h="266547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O</a:t>
                      </a:r>
                      <a:r>
                        <a:rPr lang="pt-BR" baseline="-25000" dirty="0" smtClean="0"/>
                        <a:t>1,1</a:t>
                      </a:r>
                      <a:endParaRPr lang="pt-BR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 smtClean="0"/>
                        <a:t>O</a:t>
                      </a:r>
                      <a:r>
                        <a:rPr lang="pt-BR" baseline="-25000" dirty="0" smtClean="0"/>
                        <a:t>1,2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 smtClean="0"/>
                        <a:t>O</a:t>
                      </a:r>
                      <a:r>
                        <a:rPr lang="pt-BR" baseline="-25000" dirty="0" smtClean="0"/>
                        <a:t>1,3</a:t>
                      </a:r>
                    </a:p>
                  </a:txBody>
                  <a:tcPr/>
                </a:tc>
              </a:tr>
              <a:tr h="296900">
                <a:tc>
                  <a:txBody>
                    <a:bodyPr/>
                    <a:lstStyle/>
                    <a:p>
                      <a:pPr algn="ctr"/>
                      <a:r>
                        <a:rPr lang="pt-BR" b="0" dirty="0" smtClean="0"/>
                        <a:t>M1</a:t>
                      </a:r>
                      <a:endParaRPr lang="pt-BR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 smtClean="0"/>
                        <a:t>M3</a:t>
                      </a:r>
                      <a:endParaRPr lang="pt-BR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 smtClean="0"/>
                        <a:t>M3</a:t>
                      </a:r>
                      <a:endParaRPr lang="pt-BR" b="1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9" name="Seta para a Direita 18"/>
          <p:cNvSpPr/>
          <p:nvPr/>
        </p:nvSpPr>
        <p:spPr>
          <a:xfrm rot="16200000">
            <a:off x="7199462" y="5696422"/>
            <a:ext cx="270257" cy="235458"/>
          </a:xfrm>
          <a:prstGeom prst="rightArrow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8024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b="1" dirty="0" smtClean="0"/>
              <a:t>FLEXIBLE JOB-SHOP SCHEDULING PROBLEM (FJSP)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/>
          </a:bodyPr>
          <a:lstStyle/>
          <a:p>
            <a:endParaRPr lang="pt-BR" dirty="0"/>
          </a:p>
          <a:p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9165" y="1600201"/>
            <a:ext cx="4699521" cy="2169532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7205705" y="2544653"/>
            <a:ext cx="8858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dirty="0" smtClean="0"/>
              <a:t>Tabela 1</a:t>
            </a:r>
            <a:endParaRPr lang="pt-BR" sz="1600" b="1" dirty="0"/>
          </a:p>
        </p:txBody>
      </p:sp>
      <p:sp>
        <p:nvSpPr>
          <p:cNvPr id="8" name="CaixaDeTexto 7"/>
          <p:cNvSpPr txBox="1"/>
          <p:nvPr/>
        </p:nvSpPr>
        <p:spPr>
          <a:xfrm>
            <a:off x="323528" y="5178678"/>
            <a:ext cx="17780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dirty="0" smtClean="0"/>
              <a:t>Roteamento </a:t>
            </a:r>
            <a:r>
              <a:rPr lang="pt-BR" sz="1600" b="1" u="sng" dirty="0" err="1" smtClean="0">
                <a:solidFill>
                  <a:srgbClr val="92D050"/>
                </a:solidFill>
              </a:rPr>
              <a:t>Job</a:t>
            </a:r>
            <a:r>
              <a:rPr lang="pt-BR" sz="1600" b="1" u="sng" dirty="0" smtClean="0">
                <a:solidFill>
                  <a:srgbClr val="92D050"/>
                </a:solidFill>
              </a:rPr>
              <a:t> 1</a:t>
            </a:r>
            <a:r>
              <a:rPr lang="pt-BR" sz="1600" b="1" dirty="0" smtClean="0"/>
              <a:t>:</a:t>
            </a:r>
            <a:endParaRPr lang="pt-BR" sz="1600" b="1" dirty="0"/>
          </a:p>
        </p:txBody>
      </p:sp>
      <p:sp>
        <p:nvSpPr>
          <p:cNvPr id="9" name="Retângulo 8"/>
          <p:cNvSpPr/>
          <p:nvPr/>
        </p:nvSpPr>
        <p:spPr>
          <a:xfrm>
            <a:off x="4644008" y="2492896"/>
            <a:ext cx="2232248" cy="216024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Seta para a Direita 12"/>
          <p:cNvSpPr/>
          <p:nvPr/>
        </p:nvSpPr>
        <p:spPr>
          <a:xfrm>
            <a:off x="2101578" y="2564904"/>
            <a:ext cx="742229" cy="432048"/>
          </a:xfrm>
          <a:prstGeom prst="rightArrow">
            <a:avLst/>
          </a:prstGeom>
          <a:ln>
            <a:solidFill>
              <a:srgbClr val="92D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Seta para a Direita 13"/>
          <p:cNvSpPr/>
          <p:nvPr/>
        </p:nvSpPr>
        <p:spPr>
          <a:xfrm>
            <a:off x="3347864" y="2473462"/>
            <a:ext cx="404502" cy="235458"/>
          </a:xfrm>
          <a:prstGeom prst="rightArrow">
            <a:avLst/>
          </a:prstGeom>
          <a:ln>
            <a:solidFill>
              <a:srgbClr val="92D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aphicFrame>
        <p:nvGraphicFramePr>
          <p:cNvPr id="16" name="Tabela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2796570"/>
              </p:ext>
            </p:extLst>
          </p:nvPr>
        </p:nvGraphicFramePr>
        <p:xfrm>
          <a:off x="2235251" y="4982195"/>
          <a:ext cx="6096000" cy="7315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032000"/>
                <a:gridCol w="2032000"/>
                <a:gridCol w="2032000"/>
              </a:tblGrid>
              <a:tr h="266547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O</a:t>
                      </a:r>
                      <a:r>
                        <a:rPr lang="pt-BR" baseline="-25000" dirty="0" smtClean="0"/>
                        <a:t>2,1</a:t>
                      </a:r>
                      <a:endParaRPr lang="pt-BR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 smtClean="0"/>
                        <a:t>O</a:t>
                      </a:r>
                      <a:r>
                        <a:rPr lang="pt-BR" baseline="-25000" dirty="0" smtClean="0"/>
                        <a:t>2,2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 smtClean="0"/>
                        <a:t>O</a:t>
                      </a:r>
                      <a:r>
                        <a:rPr lang="pt-BR" baseline="-25000" dirty="0" smtClean="0"/>
                        <a:t>2,3</a:t>
                      </a:r>
                    </a:p>
                  </a:txBody>
                  <a:tcPr/>
                </a:tc>
              </a:tr>
              <a:tr h="296900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M2</a:t>
                      </a:r>
                      <a:endParaRPr lang="pt-BR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...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...</a:t>
                      </a:r>
                      <a:endParaRPr lang="pt-BR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9" name="Seta para a Direita 18"/>
          <p:cNvSpPr/>
          <p:nvPr/>
        </p:nvSpPr>
        <p:spPr>
          <a:xfrm rot="16200000">
            <a:off x="3114441" y="5696422"/>
            <a:ext cx="270257" cy="235458"/>
          </a:xfrm>
          <a:prstGeom prst="rightArrow">
            <a:avLst/>
          </a:prstGeom>
          <a:ln>
            <a:solidFill>
              <a:srgbClr val="92D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48880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b="1" dirty="0" smtClean="0"/>
              <a:t>FLEXIBLE JOB-SHOP SCHEDULING PROBLEM (FJSP)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/>
          </a:bodyPr>
          <a:lstStyle/>
          <a:p>
            <a:endParaRPr lang="pt-BR" dirty="0"/>
          </a:p>
          <a:p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9165" y="1600201"/>
            <a:ext cx="4699521" cy="2169532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7205705" y="2544653"/>
            <a:ext cx="8858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dirty="0" smtClean="0"/>
              <a:t>Tabela 1</a:t>
            </a:r>
            <a:endParaRPr lang="pt-BR" sz="1600" b="1" dirty="0"/>
          </a:p>
        </p:txBody>
      </p:sp>
      <p:sp>
        <p:nvSpPr>
          <p:cNvPr id="8" name="CaixaDeTexto 7"/>
          <p:cNvSpPr txBox="1"/>
          <p:nvPr/>
        </p:nvSpPr>
        <p:spPr>
          <a:xfrm>
            <a:off x="323528" y="5178678"/>
            <a:ext cx="17780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dirty="0" smtClean="0"/>
              <a:t>Roteamento </a:t>
            </a:r>
            <a:r>
              <a:rPr lang="pt-BR" sz="1600" b="1" u="sng" dirty="0" err="1" smtClean="0">
                <a:solidFill>
                  <a:srgbClr val="92D050"/>
                </a:solidFill>
              </a:rPr>
              <a:t>Job</a:t>
            </a:r>
            <a:r>
              <a:rPr lang="pt-BR" sz="1600" b="1" u="sng" dirty="0" smtClean="0">
                <a:solidFill>
                  <a:srgbClr val="92D050"/>
                </a:solidFill>
              </a:rPr>
              <a:t> 2</a:t>
            </a:r>
            <a:r>
              <a:rPr lang="pt-BR" sz="1600" b="1" dirty="0" smtClean="0"/>
              <a:t>:</a:t>
            </a:r>
            <a:endParaRPr lang="pt-BR" sz="1600" b="1" dirty="0"/>
          </a:p>
        </p:txBody>
      </p:sp>
      <p:sp>
        <p:nvSpPr>
          <p:cNvPr id="9" name="Retângulo 8"/>
          <p:cNvSpPr/>
          <p:nvPr/>
        </p:nvSpPr>
        <p:spPr>
          <a:xfrm>
            <a:off x="4644008" y="2512330"/>
            <a:ext cx="2232248" cy="216024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Seta para a Direita 12"/>
          <p:cNvSpPr/>
          <p:nvPr/>
        </p:nvSpPr>
        <p:spPr>
          <a:xfrm>
            <a:off x="2101578" y="2564904"/>
            <a:ext cx="742229" cy="432048"/>
          </a:xfrm>
          <a:prstGeom prst="rightArrow">
            <a:avLst/>
          </a:prstGeom>
          <a:ln>
            <a:solidFill>
              <a:srgbClr val="92D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Seta para a Direita 13"/>
          <p:cNvSpPr/>
          <p:nvPr/>
        </p:nvSpPr>
        <p:spPr>
          <a:xfrm>
            <a:off x="3347864" y="2492896"/>
            <a:ext cx="404502" cy="235458"/>
          </a:xfrm>
          <a:prstGeom prst="rightArrow">
            <a:avLst/>
          </a:prstGeom>
          <a:ln>
            <a:solidFill>
              <a:srgbClr val="92D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aphicFrame>
        <p:nvGraphicFramePr>
          <p:cNvPr id="16" name="Tabela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6477022"/>
              </p:ext>
            </p:extLst>
          </p:nvPr>
        </p:nvGraphicFramePr>
        <p:xfrm>
          <a:off x="2235251" y="4982195"/>
          <a:ext cx="6096000" cy="7315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032000"/>
                <a:gridCol w="2032000"/>
                <a:gridCol w="2032000"/>
              </a:tblGrid>
              <a:tr h="266547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O</a:t>
                      </a:r>
                      <a:r>
                        <a:rPr lang="pt-BR" baseline="-25000" dirty="0" smtClean="0"/>
                        <a:t>2,1</a:t>
                      </a:r>
                      <a:endParaRPr lang="pt-BR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 smtClean="0"/>
                        <a:t>O</a:t>
                      </a:r>
                      <a:r>
                        <a:rPr lang="pt-BR" baseline="-25000" dirty="0" smtClean="0"/>
                        <a:t>2,2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 smtClean="0"/>
                        <a:t>O</a:t>
                      </a:r>
                      <a:r>
                        <a:rPr lang="pt-BR" baseline="-25000" dirty="0" smtClean="0"/>
                        <a:t>2,3</a:t>
                      </a:r>
                    </a:p>
                  </a:txBody>
                  <a:tcPr/>
                </a:tc>
              </a:tr>
              <a:tr h="296900">
                <a:tc>
                  <a:txBody>
                    <a:bodyPr/>
                    <a:lstStyle/>
                    <a:p>
                      <a:pPr algn="ctr"/>
                      <a:r>
                        <a:rPr lang="pt-BR" b="1" dirty="0" smtClean="0"/>
                        <a:t>M2</a:t>
                      </a:r>
                      <a:endParaRPr lang="pt-BR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...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...</a:t>
                      </a:r>
                      <a:endParaRPr lang="pt-BR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9" name="Seta para a Direita 18"/>
          <p:cNvSpPr/>
          <p:nvPr/>
        </p:nvSpPr>
        <p:spPr>
          <a:xfrm rot="16200000">
            <a:off x="3114441" y="5696422"/>
            <a:ext cx="270257" cy="235458"/>
          </a:xfrm>
          <a:prstGeom prst="rightArrow">
            <a:avLst/>
          </a:prstGeom>
          <a:ln>
            <a:solidFill>
              <a:srgbClr val="92D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14133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b="1" dirty="0" smtClean="0"/>
              <a:t>FLEXIBLE JOB-SHOP SCHEDULING PROBLEM (FJSP)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/>
          </a:bodyPr>
          <a:lstStyle/>
          <a:p>
            <a:endParaRPr lang="pt-BR" dirty="0"/>
          </a:p>
          <a:p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9165" y="1600201"/>
            <a:ext cx="4699521" cy="2169532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7205705" y="2544653"/>
            <a:ext cx="8858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dirty="0" smtClean="0"/>
              <a:t>Tabela 1</a:t>
            </a:r>
            <a:endParaRPr lang="pt-BR" sz="1600" b="1" dirty="0"/>
          </a:p>
        </p:txBody>
      </p:sp>
      <p:sp>
        <p:nvSpPr>
          <p:cNvPr id="8" name="CaixaDeTexto 7"/>
          <p:cNvSpPr txBox="1"/>
          <p:nvPr/>
        </p:nvSpPr>
        <p:spPr>
          <a:xfrm>
            <a:off x="323528" y="5178678"/>
            <a:ext cx="17780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dirty="0" smtClean="0"/>
              <a:t>Roteamento </a:t>
            </a:r>
            <a:r>
              <a:rPr lang="pt-BR" sz="1600" b="1" u="sng" dirty="0" err="1" smtClean="0">
                <a:solidFill>
                  <a:srgbClr val="92D050"/>
                </a:solidFill>
              </a:rPr>
              <a:t>Job</a:t>
            </a:r>
            <a:r>
              <a:rPr lang="pt-BR" sz="1600" b="1" u="sng" dirty="0" smtClean="0">
                <a:solidFill>
                  <a:srgbClr val="92D050"/>
                </a:solidFill>
              </a:rPr>
              <a:t> 2</a:t>
            </a:r>
            <a:r>
              <a:rPr lang="pt-BR" sz="1600" b="1" dirty="0" smtClean="0"/>
              <a:t>:</a:t>
            </a:r>
            <a:endParaRPr lang="pt-BR" sz="1600" b="1" dirty="0"/>
          </a:p>
        </p:txBody>
      </p:sp>
      <p:sp>
        <p:nvSpPr>
          <p:cNvPr id="9" name="Retângulo 8"/>
          <p:cNvSpPr/>
          <p:nvPr/>
        </p:nvSpPr>
        <p:spPr>
          <a:xfrm>
            <a:off x="4631279" y="2670187"/>
            <a:ext cx="2232248" cy="216024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Seta para a Direita 12"/>
          <p:cNvSpPr/>
          <p:nvPr/>
        </p:nvSpPr>
        <p:spPr>
          <a:xfrm>
            <a:off x="2101578" y="2564904"/>
            <a:ext cx="742229" cy="432048"/>
          </a:xfrm>
          <a:prstGeom prst="rightArrow">
            <a:avLst/>
          </a:prstGeom>
          <a:ln>
            <a:solidFill>
              <a:srgbClr val="92D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Seta para a Direita 13"/>
          <p:cNvSpPr/>
          <p:nvPr/>
        </p:nvSpPr>
        <p:spPr>
          <a:xfrm>
            <a:off x="3335135" y="2650753"/>
            <a:ext cx="404502" cy="235458"/>
          </a:xfrm>
          <a:prstGeom prst="rightArrow">
            <a:avLst/>
          </a:prstGeom>
          <a:ln>
            <a:solidFill>
              <a:srgbClr val="92D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aphicFrame>
        <p:nvGraphicFramePr>
          <p:cNvPr id="16" name="Tabela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1290692"/>
              </p:ext>
            </p:extLst>
          </p:nvPr>
        </p:nvGraphicFramePr>
        <p:xfrm>
          <a:off x="2235251" y="4982195"/>
          <a:ext cx="6096000" cy="7315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032000"/>
                <a:gridCol w="2032000"/>
                <a:gridCol w="2032000"/>
              </a:tblGrid>
              <a:tr h="266547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O</a:t>
                      </a:r>
                      <a:r>
                        <a:rPr lang="pt-BR" baseline="-25000" dirty="0" smtClean="0"/>
                        <a:t>2,1</a:t>
                      </a:r>
                      <a:endParaRPr lang="pt-BR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 smtClean="0"/>
                        <a:t>O</a:t>
                      </a:r>
                      <a:r>
                        <a:rPr lang="pt-BR" baseline="-25000" dirty="0" smtClean="0"/>
                        <a:t>2,2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 smtClean="0"/>
                        <a:t>O</a:t>
                      </a:r>
                      <a:r>
                        <a:rPr lang="pt-BR" baseline="-25000" dirty="0" smtClean="0"/>
                        <a:t>2,3</a:t>
                      </a:r>
                    </a:p>
                  </a:txBody>
                  <a:tcPr/>
                </a:tc>
              </a:tr>
              <a:tr h="296900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M2</a:t>
                      </a:r>
                      <a:endParaRPr lang="pt-BR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 smtClean="0"/>
                        <a:t>M1</a:t>
                      </a:r>
                      <a:endParaRPr lang="pt-BR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...</a:t>
                      </a:r>
                      <a:endParaRPr lang="pt-BR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9" name="Seta para a Direita 18"/>
          <p:cNvSpPr/>
          <p:nvPr/>
        </p:nvSpPr>
        <p:spPr>
          <a:xfrm rot="16200000">
            <a:off x="5183238" y="5696422"/>
            <a:ext cx="270257" cy="235458"/>
          </a:xfrm>
          <a:prstGeom prst="rightArrow">
            <a:avLst/>
          </a:prstGeom>
          <a:ln>
            <a:solidFill>
              <a:srgbClr val="92D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23326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b="1" dirty="0" smtClean="0"/>
              <a:t>FLEXIBLE JOB-SHOP SCHEDULING PROBLEM (FJSP)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/>
          </a:bodyPr>
          <a:lstStyle/>
          <a:p>
            <a:endParaRPr lang="pt-BR" dirty="0"/>
          </a:p>
          <a:p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9165" y="1600201"/>
            <a:ext cx="4699521" cy="2169532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7205705" y="2544653"/>
            <a:ext cx="8858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dirty="0" smtClean="0"/>
              <a:t>Tabela 1</a:t>
            </a:r>
            <a:endParaRPr lang="pt-BR" sz="1600" b="1" dirty="0"/>
          </a:p>
        </p:txBody>
      </p:sp>
      <p:sp>
        <p:nvSpPr>
          <p:cNvPr id="8" name="CaixaDeTexto 7"/>
          <p:cNvSpPr txBox="1"/>
          <p:nvPr/>
        </p:nvSpPr>
        <p:spPr>
          <a:xfrm>
            <a:off x="323528" y="5178678"/>
            <a:ext cx="17780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dirty="0" smtClean="0"/>
              <a:t>Roteamento </a:t>
            </a:r>
            <a:r>
              <a:rPr lang="pt-BR" sz="1600" b="1" u="sng" dirty="0" err="1" smtClean="0">
                <a:solidFill>
                  <a:srgbClr val="92D050"/>
                </a:solidFill>
              </a:rPr>
              <a:t>Job</a:t>
            </a:r>
            <a:r>
              <a:rPr lang="pt-BR" sz="1600" b="1" u="sng" dirty="0" smtClean="0">
                <a:solidFill>
                  <a:srgbClr val="92D050"/>
                </a:solidFill>
              </a:rPr>
              <a:t> 2</a:t>
            </a:r>
            <a:r>
              <a:rPr lang="pt-BR" sz="1600" b="1" dirty="0" smtClean="0"/>
              <a:t>:</a:t>
            </a:r>
            <a:endParaRPr lang="pt-BR" sz="1600" b="1" dirty="0"/>
          </a:p>
        </p:txBody>
      </p:sp>
      <p:sp>
        <p:nvSpPr>
          <p:cNvPr id="9" name="Retângulo 8"/>
          <p:cNvSpPr/>
          <p:nvPr/>
        </p:nvSpPr>
        <p:spPr>
          <a:xfrm>
            <a:off x="4631279" y="2872370"/>
            <a:ext cx="2232248" cy="216024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Seta para a Direita 12"/>
          <p:cNvSpPr/>
          <p:nvPr/>
        </p:nvSpPr>
        <p:spPr>
          <a:xfrm>
            <a:off x="2101578" y="2564904"/>
            <a:ext cx="742229" cy="432048"/>
          </a:xfrm>
          <a:prstGeom prst="rightArrow">
            <a:avLst/>
          </a:prstGeom>
          <a:ln>
            <a:solidFill>
              <a:srgbClr val="92D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Seta para a Direita 13"/>
          <p:cNvSpPr/>
          <p:nvPr/>
        </p:nvSpPr>
        <p:spPr>
          <a:xfrm>
            <a:off x="3335135" y="2852936"/>
            <a:ext cx="404502" cy="235458"/>
          </a:xfrm>
          <a:prstGeom prst="rightArrow">
            <a:avLst/>
          </a:prstGeom>
          <a:ln>
            <a:solidFill>
              <a:srgbClr val="92D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aphicFrame>
        <p:nvGraphicFramePr>
          <p:cNvPr id="16" name="Tabela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0620303"/>
              </p:ext>
            </p:extLst>
          </p:nvPr>
        </p:nvGraphicFramePr>
        <p:xfrm>
          <a:off x="2235251" y="4982195"/>
          <a:ext cx="6096000" cy="7315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032000"/>
                <a:gridCol w="2032000"/>
                <a:gridCol w="2032000"/>
              </a:tblGrid>
              <a:tr h="266547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O</a:t>
                      </a:r>
                      <a:r>
                        <a:rPr lang="pt-BR" baseline="-25000" dirty="0" smtClean="0"/>
                        <a:t>2,1</a:t>
                      </a:r>
                      <a:endParaRPr lang="pt-BR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 smtClean="0"/>
                        <a:t>O</a:t>
                      </a:r>
                      <a:r>
                        <a:rPr lang="pt-BR" baseline="-25000" dirty="0" smtClean="0"/>
                        <a:t>2,2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 smtClean="0"/>
                        <a:t>O</a:t>
                      </a:r>
                      <a:r>
                        <a:rPr lang="pt-BR" baseline="-25000" dirty="0" smtClean="0"/>
                        <a:t>2,3</a:t>
                      </a:r>
                    </a:p>
                  </a:txBody>
                  <a:tcPr/>
                </a:tc>
              </a:tr>
              <a:tr h="296900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M2</a:t>
                      </a:r>
                      <a:endParaRPr lang="pt-BR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 smtClean="0"/>
                        <a:t>M1</a:t>
                      </a:r>
                      <a:endParaRPr lang="pt-BR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 smtClean="0"/>
                        <a:t>M2</a:t>
                      </a:r>
                      <a:endParaRPr lang="pt-BR" b="1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9" name="Seta para a Direita 18"/>
          <p:cNvSpPr/>
          <p:nvPr/>
        </p:nvSpPr>
        <p:spPr>
          <a:xfrm rot="16200000">
            <a:off x="7199462" y="5696422"/>
            <a:ext cx="270257" cy="235458"/>
          </a:xfrm>
          <a:prstGeom prst="rightArrow">
            <a:avLst/>
          </a:prstGeom>
          <a:ln>
            <a:solidFill>
              <a:srgbClr val="92D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58021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TÓPICOS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b="1" dirty="0" smtClean="0">
                <a:solidFill>
                  <a:schemeClr val="accent6">
                    <a:lumMod val="75000"/>
                  </a:schemeClr>
                </a:solidFill>
              </a:rPr>
              <a:t>Introdução</a:t>
            </a:r>
          </a:p>
          <a:p>
            <a:r>
              <a:rPr lang="pt-BR" dirty="0" smtClean="0"/>
              <a:t>Definição do FJSP</a:t>
            </a:r>
          </a:p>
          <a:p>
            <a:r>
              <a:rPr lang="pt-BR" dirty="0" smtClean="0"/>
              <a:t>Objetivos</a:t>
            </a:r>
          </a:p>
          <a:p>
            <a:r>
              <a:rPr lang="pt-BR" dirty="0" smtClean="0"/>
              <a:t>Conceitos Gerais</a:t>
            </a:r>
          </a:p>
          <a:p>
            <a:r>
              <a:rPr lang="pt-BR" dirty="0" smtClean="0"/>
              <a:t>Trabalhos Relacionados</a:t>
            </a:r>
          </a:p>
          <a:p>
            <a:r>
              <a:rPr lang="pt-BR" dirty="0" smtClean="0"/>
              <a:t>Proposta</a:t>
            </a:r>
          </a:p>
          <a:p>
            <a:r>
              <a:rPr lang="pt-BR" dirty="0" smtClean="0"/>
              <a:t>Considerações Finais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96166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b="1" dirty="0" smtClean="0"/>
              <a:t>FLEXIBLE JOB-SHOP SCHEDULING PROBLEM (FJSP)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/>
          </a:bodyPr>
          <a:lstStyle/>
          <a:p>
            <a:endParaRPr lang="pt-BR" dirty="0"/>
          </a:p>
          <a:p>
            <a:endParaRPr lang="pt-BR" dirty="0"/>
          </a:p>
        </p:txBody>
      </p:sp>
      <p:sp>
        <p:nvSpPr>
          <p:cNvPr id="6" name="CaixaDeTexto 5"/>
          <p:cNvSpPr txBox="1"/>
          <p:nvPr/>
        </p:nvSpPr>
        <p:spPr>
          <a:xfrm>
            <a:off x="611560" y="1772816"/>
            <a:ext cx="3822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... E assim para o </a:t>
            </a:r>
            <a:r>
              <a:rPr lang="pt-BR" b="1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Job</a:t>
            </a:r>
            <a:r>
              <a:rPr lang="pt-BR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3</a:t>
            </a:r>
            <a:r>
              <a:rPr lang="pt-BR" dirty="0" smtClean="0"/>
              <a:t>, resultando em:</a:t>
            </a:r>
            <a:endParaRPr lang="pt-BR" dirty="0"/>
          </a:p>
        </p:txBody>
      </p:sp>
      <p:graphicFrame>
        <p:nvGraphicFramePr>
          <p:cNvPr id="15" name="Tabela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2313349"/>
              </p:ext>
            </p:extLst>
          </p:nvPr>
        </p:nvGraphicFramePr>
        <p:xfrm>
          <a:off x="3191954" y="2878212"/>
          <a:ext cx="2808312" cy="7315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864096"/>
                <a:gridCol w="1008112"/>
                <a:gridCol w="936104"/>
              </a:tblGrid>
              <a:tr h="266547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O</a:t>
                      </a:r>
                      <a:r>
                        <a:rPr lang="pt-BR" baseline="-25000" dirty="0" smtClean="0"/>
                        <a:t>2,1</a:t>
                      </a:r>
                      <a:endParaRPr lang="pt-BR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 smtClean="0"/>
                        <a:t>O</a:t>
                      </a:r>
                      <a:r>
                        <a:rPr lang="pt-BR" baseline="-25000" dirty="0" smtClean="0"/>
                        <a:t>2,2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 smtClean="0"/>
                        <a:t>O</a:t>
                      </a:r>
                      <a:r>
                        <a:rPr lang="pt-BR" baseline="-25000" dirty="0" smtClean="0"/>
                        <a:t>2,3</a:t>
                      </a:r>
                    </a:p>
                  </a:txBody>
                  <a:tcPr/>
                </a:tc>
              </a:tr>
              <a:tr h="296900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2</a:t>
                      </a:r>
                      <a:endParaRPr lang="pt-BR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 smtClean="0"/>
                        <a:t>1</a:t>
                      </a:r>
                      <a:endParaRPr lang="pt-BR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 smtClean="0"/>
                        <a:t>2</a:t>
                      </a:r>
                      <a:endParaRPr lang="pt-BR" b="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7" name="CaixaDeTexto 16"/>
          <p:cNvSpPr txBox="1"/>
          <p:nvPr/>
        </p:nvSpPr>
        <p:spPr>
          <a:xfrm>
            <a:off x="4243289" y="2564904"/>
            <a:ext cx="716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>
                <a:solidFill>
                  <a:schemeClr val="accent3">
                    <a:lumMod val="75000"/>
                  </a:schemeClr>
                </a:solidFill>
              </a:rPr>
              <a:t>JOB 2</a:t>
            </a:r>
            <a:endParaRPr lang="pt-BR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graphicFrame>
        <p:nvGraphicFramePr>
          <p:cNvPr id="18" name="Tabela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5829910"/>
              </p:ext>
            </p:extLst>
          </p:nvPr>
        </p:nvGraphicFramePr>
        <p:xfrm>
          <a:off x="6012160" y="2878212"/>
          <a:ext cx="2808312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4096"/>
                <a:gridCol w="1008112"/>
                <a:gridCol w="936104"/>
              </a:tblGrid>
              <a:tr h="266547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O</a:t>
                      </a:r>
                      <a:r>
                        <a:rPr lang="pt-BR" baseline="-25000" dirty="0" smtClean="0"/>
                        <a:t>3,1</a:t>
                      </a:r>
                      <a:endParaRPr lang="pt-BR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 smtClean="0"/>
                        <a:t>O</a:t>
                      </a:r>
                      <a:r>
                        <a:rPr lang="pt-BR" baseline="-25000" dirty="0" smtClean="0"/>
                        <a:t>3,2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 smtClean="0"/>
                        <a:t>O</a:t>
                      </a:r>
                      <a:r>
                        <a:rPr lang="pt-BR" baseline="-25000" dirty="0" smtClean="0"/>
                        <a:t>3,3</a:t>
                      </a:r>
                    </a:p>
                  </a:txBody>
                  <a:tcPr/>
                </a:tc>
              </a:tr>
              <a:tr h="296900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3</a:t>
                      </a:r>
                      <a:endParaRPr lang="pt-BR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1</a:t>
                      </a:r>
                      <a:endParaRPr lang="pt-BR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2</a:t>
                      </a:r>
                      <a:endParaRPr lang="pt-BR" b="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0" name="CaixaDeTexto 19"/>
          <p:cNvSpPr txBox="1"/>
          <p:nvPr/>
        </p:nvSpPr>
        <p:spPr>
          <a:xfrm>
            <a:off x="7063495" y="2564904"/>
            <a:ext cx="716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JOB 3</a:t>
            </a:r>
            <a:endParaRPr lang="pt-BR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aphicFrame>
        <p:nvGraphicFramePr>
          <p:cNvPr id="21" name="Tabela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0243742"/>
              </p:ext>
            </p:extLst>
          </p:nvPr>
        </p:nvGraphicFramePr>
        <p:xfrm>
          <a:off x="347638" y="2878212"/>
          <a:ext cx="2808312" cy="7315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864096"/>
                <a:gridCol w="1008112"/>
                <a:gridCol w="936104"/>
              </a:tblGrid>
              <a:tr h="266547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O</a:t>
                      </a:r>
                      <a:r>
                        <a:rPr lang="pt-BR" baseline="-25000" dirty="0" smtClean="0"/>
                        <a:t>1,1</a:t>
                      </a:r>
                      <a:endParaRPr lang="pt-BR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 smtClean="0"/>
                        <a:t>O</a:t>
                      </a:r>
                      <a:r>
                        <a:rPr lang="pt-BR" baseline="-25000" dirty="0" smtClean="0"/>
                        <a:t>1,2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 smtClean="0"/>
                        <a:t>O</a:t>
                      </a:r>
                      <a:r>
                        <a:rPr lang="pt-BR" baseline="-25000" dirty="0" smtClean="0"/>
                        <a:t>1,3</a:t>
                      </a:r>
                    </a:p>
                  </a:txBody>
                  <a:tcPr/>
                </a:tc>
              </a:tr>
              <a:tr h="296900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1</a:t>
                      </a:r>
                      <a:endParaRPr lang="pt-BR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1</a:t>
                      </a:r>
                      <a:endParaRPr lang="pt-BR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3</a:t>
                      </a:r>
                      <a:endParaRPr lang="pt-BR" b="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2" name="CaixaDeTexto 21"/>
          <p:cNvSpPr txBox="1"/>
          <p:nvPr/>
        </p:nvSpPr>
        <p:spPr>
          <a:xfrm>
            <a:off x="1398973" y="2564904"/>
            <a:ext cx="716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>
                <a:solidFill>
                  <a:srgbClr val="C00000"/>
                </a:solidFill>
              </a:rPr>
              <a:t>JOB 1</a:t>
            </a:r>
            <a:endParaRPr lang="pt-BR" b="1" dirty="0">
              <a:solidFill>
                <a:srgbClr val="C00000"/>
              </a:solidFill>
            </a:endParaRPr>
          </a:p>
        </p:txBody>
      </p:sp>
      <p:graphicFrame>
        <p:nvGraphicFramePr>
          <p:cNvPr id="7" name="Tabe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7447659"/>
              </p:ext>
            </p:extLst>
          </p:nvPr>
        </p:nvGraphicFramePr>
        <p:xfrm>
          <a:off x="1548111" y="4971824"/>
          <a:ext cx="6095997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77333"/>
                <a:gridCol w="677333"/>
                <a:gridCol w="677333"/>
                <a:gridCol w="677333"/>
                <a:gridCol w="677333"/>
                <a:gridCol w="677333"/>
                <a:gridCol w="677333"/>
                <a:gridCol w="677333"/>
                <a:gridCol w="677333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1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1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3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2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1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2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3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1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2</a:t>
                      </a:r>
                      <a:endParaRPr lang="pt-BR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0" name="Chave Direita 9"/>
          <p:cNvSpPr/>
          <p:nvPr/>
        </p:nvSpPr>
        <p:spPr>
          <a:xfrm rot="5400000">
            <a:off x="4355976" y="1434480"/>
            <a:ext cx="360040" cy="5688632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CaixaDeTexto 22"/>
          <p:cNvSpPr txBox="1"/>
          <p:nvPr/>
        </p:nvSpPr>
        <p:spPr>
          <a:xfrm>
            <a:off x="3206405" y="5373216"/>
            <a:ext cx="2779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b="1" u="sng" dirty="0" smtClean="0"/>
              <a:t>Roteamento das operações</a:t>
            </a:r>
            <a:endParaRPr lang="pt-BR" b="1" u="sng" dirty="0"/>
          </a:p>
        </p:txBody>
      </p:sp>
    </p:spTree>
    <p:extLst>
      <p:ext uri="{BB962C8B-B14F-4D97-AF65-F5344CB8AC3E}">
        <p14:creationId xmlns:p14="http://schemas.microsoft.com/office/powerpoint/2010/main" val="1248340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b="1" dirty="0" smtClean="0"/>
              <a:t>FLEXIBLE JOB-SHOP SCHEDULING PROBLEM (FJSP)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4293096"/>
            <a:ext cx="8229600" cy="2304256"/>
          </a:xfrm>
        </p:spPr>
        <p:txBody>
          <a:bodyPr>
            <a:normAutofit fontScale="92500" lnSpcReduction="10000"/>
          </a:bodyPr>
          <a:lstStyle/>
          <a:p>
            <a:r>
              <a:rPr lang="pt-BR" dirty="0" smtClean="0"/>
              <a:t>Este </a:t>
            </a:r>
            <a:r>
              <a:rPr lang="pt-BR" b="1" dirty="0" smtClean="0"/>
              <a:t>roteamento</a:t>
            </a:r>
            <a:r>
              <a:rPr lang="pt-BR" dirty="0" smtClean="0"/>
              <a:t> determina </a:t>
            </a:r>
            <a:r>
              <a:rPr lang="pt-BR" dirty="0"/>
              <a:t>os caminhos que as </a:t>
            </a:r>
            <a:r>
              <a:rPr lang="pt-BR" dirty="0" err="1"/>
              <a:t>operações</a:t>
            </a:r>
            <a:r>
              <a:rPr lang="pt-BR" dirty="0"/>
              <a:t> </a:t>
            </a:r>
            <a:r>
              <a:rPr lang="pt-BR" dirty="0" err="1"/>
              <a:t>percorrerão</a:t>
            </a:r>
            <a:r>
              <a:rPr lang="pt-BR" dirty="0"/>
              <a:t> </a:t>
            </a:r>
            <a:r>
              <a:rPr lang="pt-BR" dirty="0" err="1"/>
              <a:t>através</a:t>
            </a:r>
            <a:r>
              <a:rPr lang="pt-BR" dirty="0"/>
              <a:t> dos </a:t>
            </a:r>
            <a:r>
              <a:rPr lang="pt-BR" dirty="0" smtClean="0"/>
              <a:t>recursos:</a:t>
            </a:r>
          </a:p>
          <a:p>
            <a:pPr lvl="1"/>
            <a:r>
              <a:rPr lang="pt-BR" u="sng" dirty="0" smtClean="0"/>
              <a:t>Índices das colunas</a:t>
            </a:r>
            <a:r>
              <a:rPr lang="pt-BR" dirty="0" smtClean="0"/>
              <a:t> representam </a:t>
            </a:r>
            <a:r>
              <a:rPr lang="pt-BR" b="1" dirty="0" smtClean="0"/>
              <a:t>cada operação </a:t>
            </a:r>
            <a:r>
              <a:rPr lang="pt-BR" i="1" dirty="0" err="1" smtClean="0"/>
              <a:t>O</a:t>
            </a:r>
            <a:r>
              <a:rPr lang="pt-BR" baseline="-25000" dirty="0" err="1" smtClean="0"/>
              <a:t>i,j</a:t>
            </a:r>
            <a:r>
              <a:rPr lang="pt-BR" dirty="0" smtClean="0"/>
              <a:t>;</a:t>
            </a:r>
          </a:p>
          <a:p>
            <a:pPr lvl="1"/>
            <a:r>
              <a:rPr lang="pt-BR" u="sng" dirty="0" smtClean="0"/>
              <a:t>Valores</a:t>
            </a:r>
            <a:r>
              <a:rPr lang="pt-BR" dirty="0" smtClean="0"/>
              <a:t> representam </a:t>
            </a:r>
            <a:r>
              <a:rPr lang="pt-BR" b="1" dirty="0" smtClean="0"/>
              <a:t>o recurso </a:t>
            </a:r>
            <a:r>
              <a:rPr lang="pt-BR" dirty="0" smtClean="0"/>
              <a:t>que irá processar a operação </a:t>
            </a:r>
            <a:r>
              <a:rPr lang="pt-BR" i="1" dirty="0" err="1" smtClean="0"/>
              <a:t>O</a:t>
            </a:r>
            <a:r>
              <a:rPr lang="pt-BR" baseline="-25000" dirty="0" err="1" smtClean="0"/>
              <a:t>ij</a:t>
            </a:r>
            <a:r>
              <a:rPr lang="pt-BR" dirty="0" smtClean="0"/>
              <a:t>.</a:t>
            </a:r>
          </a:p>
          <a:p>
            <a:pPr lvl="1"/>
            <a:endParaRPr lang="pt-BR" baseline="-25000" dirty="0"/>
          </a:p>
        </p:txBody>
      </p:sp>
      <p:graphicFrame>
        <p:nvGraphicFramePr>
          <p:cNvPr id="4" name="Tabe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5856752"/>
              </p:ext>
            </p:extLst>
          </p:nvPr>
        </p:nvGraphicFramePr>
        <p:xfrm>
          <a:off x="1468686" y="3306348"/>
          <a:ext cx="6095997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77333"/>
                <a:gridCol w="677333"/>
                <a:gridCol w="677333"/>
                <a:gridCol w="677333"/>
                <a:gridCol w="677333"/>
                <a:gridCol w="677333"/>
                <a:gridCol w="677333"/>
                <a:gridCol w="677333"/>
                <a:gridCol w="677333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1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1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3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2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1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2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3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1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2</a:t>
                      </a:r>
                      <a:endParaRPr lang="pt-BR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CaixaDeTexto 4"/>
          <p:cNvSpPr txBox="1"/>
          <p:nvPr/>
        </p:nvSpPr>
        <p:spPr>
          <a:xfrm>
            <a:off x="3126980" y="3707740"/>
            <a:ext cx="2779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b="1" u="sng" dirty="0" smtClean="0"/>
              <a:t>Roteamento das operações</a:t>
            </a:r>
            <a:endParaRPr lang="pt-BR" b="1" u="sng" dirty="0"/>
          </a:p>
        </p:txBody>
      </p:sp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8374154"/>
              </p:ext>
            </p:extLst>
          </p:nvPr>
        </p:nvGraphicFramePr>
        <p:xfrm>
          <a:off x="3624002" y="2032571"/>
          <a:ext cx="1812960" cy="48382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557834"/>
                <a:gridCol w="650806"/>
                <a:gridCol w="604320"/>
              </a:tblGrid>
              <a:tr h="238394">
                <a:tc>
                  <a:txBody>
                    <a:bodyPr/>
                    <a:lstStyle/>
                    <a:p>
                      <a:pPr algn="ctr"/>
                      <a:r>
                        <a:rPr lang="pt-BR" sz="1200" dirty="0" smtClean="0"/>
                        <a:t>O</a:t>
                      </a:r>
                      <a:r>
                        <a:rPr lang="pt-BR" sz="1200" baseline="-25000" dirty="0" smtClean="0"/>
                        <a:t>2,1</a:t>
                      </a:r>
                      <a:endParaRPr lang="pt-BR" sz="1200" baseline="-25000" dirty="0"/>
                    </a:p>
                  </a:txBody>
                  <a:tcPr marL="59031" marR="59031" marT="29516" marB="2951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dirty="0" smtClean="0"/>
                        <a:t>O</a:t>
                      </a:r>
                      <a:r>
                        <a:rPr lang="pt-BR" sz="1200" baseline="-25000" dirty="0" smtClean="0"/>
                        <a:t>2,2</a:t>
                      </a:r>
                    </a:p>
                  </a:txBody>
                  <a:tcPr marL="59031" marR="59031" marT="29516" marB="2951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dirty="0" smtClean="0"/>
                        <a:t>O</a:t>
                      </a:r>
                      <a:r>
                        <a:rPr lang="pt-BR" sz="1200" baseline="-25000" dirty="0" smtClean="0"/>
                        <a:t>2,3</a:t>
                      </a:r>
                    </a:p>
                  </a:txBody>
                  <a:tcPr marL="59031" marR="59031" marT="29516" marB="29516"/>
                </a:tc>
              </a:tr>
              <a:tr h="238394">
                <a:tc>
                  <a:txBody>
                    <a:bodyPr/>
                    <a:lstStyle/>
                    <a:p>
                      <a:pPr algn="ctr"/>
                      <a:r>
                        <a:rPr lang="pt-BR" sz="1200" dirty="0" smtClean="0"/>
                        <a:t>2</a:t>
                      </a:r>
                      <a:endParaRPr lang="pt-BR" sz="1200" b="1" dirty="0"/>
                    </a:p>
                  </a:txBody>
                  <a:tcPr marL="59031" marR="59031" marT="29516" marB="295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0" dirty="0" smtClean="0"/>
                        <a:t>1</a:t>
                      </a:r>
                      <a:endParaRPr lang="pt-BR" sz="1200" b="0" dirty="0"/>
                    </a:p>
                  </a:txBody>
                  <a:tcPr marL="59031" marR="59031" marT="29516" marB="295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0" dirty="0" smtClean="0"/>
                        <a:t>2</a:t>
                      </a:r>
                      <a:endParaRPr lang="pt-BR" sz="1200" b="0" dirty="0"/>
                    </a:p>
                  </a:txBody>
                  <a:tcPr marL="59031" marR="59031" marT="29516" marB="29516"/>
                </a:tc>
              </a:tr>
            </a:tbl>
          </a:graphicData>
        </a:graphic>
      </p:graphicFrame>
      <p:sp>
        <p:nvSpPr>
          <p:cNvPr id="7" name="CaixaDeTexto 6"/>
          <p:cNvSpPr txBox="1"/>
          <p:nvPr/>
        </p:nvSpPr>
        <p:spPr>
          <a:xfrm>
            <a:off x="4139952" y="1777860"/>
            <a:ext cx="7835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b="1" dirty="0" smtClean="0">
                <a:solidFill>
                  <a:schemeClr val="accent3">
                    <a:lumMod val="75000"/>
                  </a:schemeClr>
                </a:solidFill>
              </a:rPr>
              <a:t>JOB 2</a:t>
            </a:r>
            <a:endParaRPr lang="pt-BR" sz="11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graphicFrame>
        <p:nvGraphicFramePr>
          <p:cNvPr id="8" name="Tabela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7011845"/>
              </p:ext>
            </p:extLst>
          </p:nvPr>
        </p:nvGraphicFramePr>
        <p:xfrm>
          <a:off x="5495344" y="2027527"/>
          <a:ext cx="1812960" cy="4838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7834"/>
                <a:gridCol w="650806"/>
                <a:gridCol w="604320"/>
              </a:tblGrid>
              <a:tr h="238394">
                <a:tc>
                  <a:txBody>
                    <a:bodyPr/>
                    <a:lstStyle/>
                    <a:p>
                      <a:pPr algn="ctr"/>
                      <a:r>
                        <a:rPr lang="pt-BR" sz="1200" dirty="0" smtClean="0"/>
                        <a:t>O</a:t>
                      </a:r>
                      <a:r>
                        <a:rPr lang="pt-BR" sz="1200" baseline="-25000" dirty="0" smtClean="0"/>
                        <a:t>3,1</a:t>
                      </a:r>
                      <a:endParaRPr lang="pt-BR" sz="1200" baseline="-25000" dirty="0"/>
                    </a:p>
                  </a:txBody>
                  <a:tcPr marL="59031" marR="59031" marT="29516" marB="2951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dirty="0" smtClean="0"/>
                        <a:t>O</a:t>
                      </a:r>
                      <a:r>
                        <a:rPr lang="pt-BR" sz="1200" baseline="-25000" dirty="0" smtClean="0"/>
                        <a:t>3,2</a:t>
                      </a:r>
                    </a:p>
                  </a:txBody>
                  <a:tcPr marL="59031" marR="59031" marT="29516" marB="2951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dirty="0" smtClean="0"/>
                        <a:t>O</a:t>
                      </a:r>
                      <a:r>
                        <a:rPr lang="pt-BR" sz="1200" baseline="-25000" dirty="0" smtClean="0"/>
                        <a:t>3,3</a:t>
                      </a:r>
                    </a:p>
                  </a:txBody>
                  <a:tcPr marL="59031" marR="59031" marT="29516" marB="29516"/>
                </a:tc>
              </a:tr>
              <a:tr h="238394">
                <a:tc>
                  <a:txBody>
                    <a:bodyPr/>
                    <a:lstStyle/>
                    <a:p>
                      <a:pPr algn="ctr"/>
                      <a:r>
                        <a:rPr lang="pt-BR" sz="1200" dirty="0" smtClean="0"/>
                        <a:t>3</a:t>
                      </a:r>
                      <a:endParaRPr lang="pt-BR" sz="1200" b="1" dirty="0"/>
                    </a:p>
                  </a:txBody>
                  <a:tcPr marL="59031" marR="59031" marT="29516" marB="295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 smtClean="0"/>
                        <a:t>1</a:t>
                      </a:r>
                      <a:endParaRPr lang="pt-BR" sz="1200" b="0" dirty="0"/>
                    </a:p>
                  </a:txBody>
                  <a:tcPr marL="59031" marR="59031" marT="29516" marB="295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 smtClean="0"/>
                        <a:t>2</a:t>
                      </a:r>
                      <a:endParaRPr lang="pt-BR" sz="1200" b="0" dirty="0"/>
                    </a:p>
                  </a:txBody>
                  <a:tcPr marL="59031" marR="59031" marT="29516" marB="29516"/>
                </a:tc>
              </a:tr>
            </a:tbl>
          </a:graphicData>
        </a:graphic>
      </p:graphicFrame>
      <p:sp>
        <p:nvSpPr>
          <p:cNvPr id="9" name="CaixaDeTexto 8"/>
          <p:cNvSpPr txBox="1"/>
          <p:nvPr/>
        </p:nvSpPr>
        <p:spPr>
          <a:xfrm>
            <a:off x="6011294" y="1772816"/>
            <a:ext cx="7835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JOB 3</a:t>
            </a:r>
            <a:endParaRPr lang="pt-BR" sz="11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aphicFrame>
        <p:nvGraphicFramePr>
          <p:cNvPr id="10" name="Tabela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4017023"/>
              </p:ext>
            </p:extLst>
          </p:nvPr>
        </p:nvGraphicFramePr>
        <p:xfrm>
          <a:off x="1763688" y="2032571"/>
          <a:ext cx="1812960" cy="483824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557834"/>
                <a:gridCol w="650806"/>
                <a:gridCol w="604320"/>
              </a:tblGrid>
              <a:tr h="238394">
                <a:tc>
                  <a:txBody>
                    <a:bodyPr/>
                    <a:lstStyle/>
                    <a:p>
                      <a:pPr algn="ctr"/>
                      <a:r>
                        <a:rPr lang="pt-BR" sz="1200" dirty="0" smtClean="0"/>
                        <a:t>O</a:t>
                      </a:r>
                      <a:r>
                        <a:rPr lang="pt-BR" sz="1200" baseline="-25000" dirty="0" smtClean="0"/>
                        <a:t>1,1</a:t>
                      </a:r>
                      <a:endParaRPr lang="pt-BR" sz="1200" baseline="-25000" dirty="0"/>
                    </a:p>
                  </a:txBody>
                  <a:tcPr marL="59031" marR="59031" marT="29516" marB="2951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dirty="0" smtClean="0"/>
                        <a:t>O</a:t>
                      </a:r>
                      <a:r>
                        <a:rPr lang="pt-BR" sz="1200" baseline="-25000" dirty="0" smtClean="0"/>
                        <a:t>1,2</a:t>
                      </a:r>
                    </a:p>
                  </a:txBody>
                  <a:tcPr marL="59031" marR="59031" marT="29516" marB="2951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dirty="0" smtClean="0"/>
                        <a:t>O</a:t>
                      </a:r>
                      <a:r>
                        <a:rPr lang="pt-BR" sz="1200" baseline="-25000" dirty="0" smtClean="0"/>
                        <a:t>1,3</a:t>
                      </a:r>
                    </a:p>
                  </a:txBody>
                  <a:tcPr marL="59031" marR="59031" marT="29516" marB="29516"/>
                </a:tc>
              </a:tr>
              <a:tr h="238394">
                <a:tc>
                  <a:txBody>
                    <a:bodyPr/>
                    <a:lstStyle/>
                    <a:p>
                      <a:pPr algn="ctr"/>
                      <a:r>
                        <a:rPr lang="pt-BR" sz="1200" dirty="0" smtClean="0"/>
                        <a:t>1</a:t>
                      </a:r>
                      <a:endParaRPr lang="pt-BR" sz="1200" b="1" dirty="0"/>
                    </a:p>
                  </a:txBody>
                  <a:tcPr marL="59031" marR="59031" marT="29516" marB="295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 smtClean="0"/>
                        <a:t>1</a:t>
                      </a:r>
                      <a:endParaRPr lang="pt-BR" sz="1200" b="0" dirty="0"/>
                    </a:p>
                  </a:txBody>
                  <a:tcPr marL="59031" marR="59031" marT="29516" marB="295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 smtClean="0"/>
                        <a:t>3</a:t>
                      </a:r>
                      <a:endParaRPr lang="pt-BR" sz="1200" b="0" dirty="0"/>
                    </a:p>
                  </a:txBody>
                  <a:tcPr marL="59031" marR="59031" marT="29516" marB="29516"/>
                </a:tc>
              </a:tr>
            </a:tbl>
          </a:graphicData>
        </a:graphic>
      </p:graphicFrame>
      <p:sp>
        <p:nvSpPr>
          <p:cNvPr id="11" name="CaixaDeTexto 10"/>
          <p:cNvSpPr txBox="1"/>
          <p:nvPr/>
        </p:nvSpPr>
        <p:spPr>
          <a:xfrm>
            <a:off x="2279638" y="1777860"/>
            <a:ext cx="7835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b="1" dirty="0" smtClean="0">
                <a:solidFill>
                  <a:srgbClr val="C00000"/>
                </a:solidFill>
              </a:rPr>
              <a:t>JOB 1</a:t>
            </a:r>
            <a:endParaRPr lang="pt-BR" sz="1100" b="1" dirty="0">
              <a:solidFill>
                <a:srgbClr val="C00000"/>
              </a:solidFill>
            </a:endParaRPr>
          </a:p>
        </p:txBody>
      </p:sp>
      <p:sp>
        <p:nvSpPr>
          <p:cNvPr id="12" name="Chave Direita 11"/>
          <p:cNvSpPr/>
          <p:nvPr/>
        </p:nvSpPr>
        <p:spPr>
          <a:xfrm rot="5400000">
            <a:off x="4414266" y="916924"/>
            <a:ext cx="232431" cy="3672408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aphicFrame>
        <p:nvGraphicFramePr>
          <p:cNvPr id="13" name="Tabela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8244053"/>
              </p:ext>
            </p:extLst>
          </p:nvPr>
        </p:nvGraphicFramePr>
        <p:xfrm>
          <a:off x="1468685" y="3033883"/>
          <a:ext cx="6109794" cy="2590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78866"/>
                <a:gridCol w="643929"/>
                <a:gridCol w="713803"/>
                <a:gridCol w="678866"/>
                <a:gridCol w="678866"/>
                <a:gridCol w="678866"/>
                <a:gridCol w="678866"/>
                <a:gridCol w="678866"/>
                <a:gridCol w="678866"/>
              </a:tblGrid>
              <a:tr h="197955"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1</a:t>
                      </a:r>
                      <a:endParaRPr lang="pt-BR" sz="11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2</a:t>
                      </a:r>
                      <a:endParaRPr lang="pt-BR" sz="11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3</a:t>
                      </a:r>
                      <a:endParaRPr lang="pt-BR" sz="11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4</a:t>
                      </a:r>
                      <a:endParaRPr lang="pt-BR" sz="11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5</a:t>
                      </a:r>
                      <a:endParaRPr lang="pt-BR" sz="11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6</a:t>
                      </a:r>
                      <a:endParaRPr lang="pt-BR" sz="11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7</a:t>
                      </a:r>
                      <a:endParaRPr lang="pt-BR" sz="11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8</a:t>
                      </a:r>
                      <a:endParaRPr lang="pt-BR" sz="11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9</a:t>
                      </a:r>
                      <a:endParaRPr lang="pt-BR" sz="11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4" name="Tabela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9351270"/>
              </p:ext>
            </p:extLst>
          </p:nvPr>
        </p:nvGraphicFramePr>
        <p:xfrm>
          <a:off x="395536" y="3035424"/>
          <a:ext cx="1011484" cy="6440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11484"/>
              </a:tblGrid>
              <a:tr h="249560">
                <a:tc>
                  <a:txBody>
                    <a:bodyPr/>
                    <a:lstStyle/>
                    <a:p>
                      <a:pPr algn="r"/>
                      <a:r>
                        <a:rPr lang="pt-BR" sz="1200" dirty="0" smtClean="0"/>
                        <a:t>Índice (</a:t>
                      </a:r>
                      <a:r>
                        <a:rPr lang="pt-BR" sz="1200" dirty="0" err="1" smtClean="0"/>
                        <a:t>O</a:t>
                      </a:r>
                      <a:r>
                        <a:rPr lang="pt-BR" sz="1200" baseline="-25000" dirty="0" err="1" smtClean="0"/>
                        <a:t>ij</a:t>
                      </a:r>
                      <a:r>
                        <a:rPr lang="pt-BR" sz="1200" dirty="0" smtClean="0"/>
                        <a:t>)</a:t>
                      </a:r>
                      <a:endParaRPr lang="pt-BR" sz="1200" b="0" i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69774">
                <a:tc>
                  <a:txBody>
                    <a:bodyPr/>
                    <a:lstStyle/>
                    <a:p>
                      <a:pPr algn="r"/>
                      <a:r>
                        <a:rPr lang="pt-BR" sz="1600" dirty="0" smtClean="0"/>
                        <a:t>Valor (M)</a:t>
                      </a:r>
                      <a:endParaRPr lang="pt-BR" sz="16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62542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b="1" dirty="0" smtClean="0"/>
              <a:t>FLEXIBLE JOB-SHOP SCHEDULING PROBLEM (FJSP)</a:t>
            </a:r>
            <a:endParaRPr lang="pt-BR" b="1" dirty="0"/>
          </a:p>
        </p:txBody>
      </p:sp>
      <p:graphicFrame>
        <p:nvGraphicFramePr>
          <p:cNvPr id="18" name="Tabela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1273643"/>
              </p:ext>
            </p:extLst>
          </p:nvPr>
        </p:nvGraphicFramePr>
        <p:xfrm>
          <a:off x="969327" y="3010540"/>
          <a:ext cx="5088015" cy="30952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5335"/>
                <a:gridCol w="565335"/>
                <a:gridCol w="565335"/>
                <a:gridCol w="565335"/>
                <a:gridCol w="565335"/>
                <a:gridCol w="565335"/>
                <a:gridCol w="565335"/>
                <a:gridCol w="565335"/>
                <a:gridCol w="565335"/>
              </a:tblGrid>
              <a:tr h="309521">
                <a:tc>
                  <a:txBody>
                    <a:bodyPr/>
                    <a:lstStyle/>
                    <a:p>
                      <a:pPr algn="ctr"/>
                      <a:r>
                        <a:rPr lang="pt-BR" sz="1500" dirty="0" smtClean="0"/>
                        <a:t>1</a:t>
                      </a:r>
                      <a:endParaRPr lang="pt-BR" sz="1500" dirty="0"/>
                    </a:p>
                  </a:txBody>
                  <a:tcPr marL="76320" marR="76320" marT="38160" marB="381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 smtClean="0"/>
                        <a:t>1</a:t>
                      </a:r>
                      <a:endParaRPr lang="pt-BR" sz="1500" dirty="0"/>
                    </a:p>
                  </a:txBody>
                  <a:tcPr marL="76320" marR="76320" marT="38160" marB="381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 smtClean="0"/>
                        <a:t>3</a:t>
                      </a:r>
                      <a:endParaRPr lang="pt-BR" sz="1500" dirty="0"/>
                    </a:p>
                  </a:txBody>
                  <a:tcPr marL="76320" marR="76320" marT="38160" marB="381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 smtClean="0"/>
                        <a:t>2</a:t>
                      </a:r>
                      <a:endParaRPr lang="pt-BR" sz="1500" dirty="0"/>
                    </a:p>
                  </a:txBody>
                  <a:tcPr marL="76320" marR="76320" marT="38160" marB="381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 smtClean="0"/>
                        <a:t>1</a:t>
                      </a:r>
                      <a:endParaRPr lang="pt-BR" sz="1500" dirty="0"/>
                    </a:p>
                  </a:txBody>
                  <a:tcPr marL="76320" marR="76320" marT="38160" marB="381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 smtClean="0"/>
                        <a:t>2</a:t>
                      </a:r>
                      <a:endParaRPr lang="pt-BR" sz="1500" dirty="0"/>
                    </a:p>
                  </a:txBody>
                  <a:tcPr marL="76320" marR="76320" marT="38160" marB="381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 smtClean="0"/>
                        <a:t>3</a:t>
                      </a:r>
                      <a:endParaRPr lang="pt-BR" sz="1500" dirty="0"/>
                    </a:p>
                  </a:txBody>
                  <a:tcPr marL="76320" marR="76320" marT="38160" marB="381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 smtClean="0"/>
                        <a:t>1</a:t>
                      </a:r>
                      <a:endParaRPr lang="pt-BR" sz="1500" dirty="0"/>
                    </a:p>
                  </a:txBody>
                  <a:tcPr marL="76320" marR="76320" marT="38160" marB="381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 smtClean="0"/>
                        <a:t>2</a:t>
                      </a:r>
                      <a:endParaRPr lang="pt-BR" sz="1500" dirty="0"/>
                    </a:p>
                  </a:txBody>
                  <a:tcPr marL="76320" marR="76320" marT="38160" marB="38160"/>
                </a:tc>
              </a:tr>
            </a:tbl>
          </a:graphicData>
        </a:graphic>
      </p:graphicFrame>
      <p:graphicFrame>
        <p:nvGraphicFramePr>
          <p:cNvPr id="19" name="Tabela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404542"/>
              </p:ext>
            </p:extLst>
          </p:nvPr>
        </p:nvGraphicFramePr>
        <p:xfrm>
          <a:off x="2703453" y="2032571"/>
          <a:ext cx="1513184" cy="403822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465595"/>
                <a:gridCol w="543194"/>
                <a:gridCol w="504395"/>
              </a:tblGrid>
              <a:tr h="201911"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O</a:t>
                      </a:r>
                      <a:r>
                        <a:rPr lang="pt-BR" sz="1000" baseline="-25000" dirty="0" smtClean="0"/>
                        <a:t>2,1</a:t>
                      </a:r>
                      <a:endParaRPr lang="pt-BR" sz="1000" baseline="-25000" dirty="0"/>
                    </a:p>
                  </a:txBody>
                  <a:tcPr marL="49270" marR="49270" marT="24635" marB="24635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00" dirty="0" smtClean="0"/>
                        <a:t>O</a:t>
                      </a:r>
                      <a:r>
                        <a:rPr lang="pt-BR" sz="1000" baseline="-25000" dirty="0" smtClean="0"/>
                        <a:t>2,2</a:t>
                      </a:r>
                    </a:p>
                  </a:txBody>
                  <a:tcPr marL="49270" marR="49270" marT="24635" marB="24635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00" dirty="0" smtClean="0"/>
                        <a:t>O</a:t>
                      </a:r>
                      <a:r>
                        <a:rPr lang="pt-BR" sz="1000" baseline="-25000" dirty="0" smtClean="0"/>
                        <a:t>2,3</a:t>
                      </a:r>
                    </a:p>
                  </a:txBody>
                  <a:tcPr marL="49270" marR="49270" marT="24635" marB="24635"/>
                </a:tc>
              </a:tr>
              <a:tr h="201911"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2</a:t>
                      </a:r>
                      <a:endParaRPr lang="pt-BR" sz="1000" b="1" dirty="0"/>
                    </a:p>
                  </a:txBody>
                  <a:tcPr marL="49270" marR="49270" marT="24635" marB="246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dirty="0" smtClean="0"/>
                        <a:t>1</a:t>
                      </a:r>
                      <a:endParaRPr lang="pt-BR" sz="1000" b="0" dirty="0"/>
                    </a:p>
                  </a:txBody>
                  <a:tcPr marL="49270" marR="49270" marT="24635" marB="246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dirty="0" smtClean="0"/>
                        <a:t>2</a:t>
                      </a:r>
                      <a:endParaRPr lang="pt-BR" sz="1000" b="0" dirty="0"/>
                    </a:p>
                  </a:txBody>
                  <a:tcPr marL="49270" marR="49270" marT="24635" marB="24635"/>
                </a:tc>
              </a:tr>
            </a:tbl>
          </a:graphicData>
        </a:graphic>
      </p:graphicFrame>
      <p:sp>
        <p:nvSpPr>
          <p:cNvPr id="20" name="CaixaDeTexto 19"/>
          <p:cNvSpPr txBox="1"/>
          <p:nvPr/>
        </p:nvSpPr>
        <p:spPr>
          <a:xfrm>
            <a:off x="3049195" y="1777860"/>
            <a:ext cx="6540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b="1" dirty="0" smtClean="0">
                <a:solidFill>
                  <a:schemeClr val="accent3">
                    <a:lumMod val="75000"/>
                  </a:schemeClr>
                </a:solidFill>
              </a:rPr>
              <a:t>JOB 2</a:t>
            </a:r>
            <a:endParaRPr lang="pt-BR" sz="11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graphicFrame>
        <p:nvGraphicFramePr>
          <p:cNvPr id="21" name="Tabela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8659212"/>
              </p:ext>
            </p:extLst>
          </p:nvPr>
        </p:nvGraphicFramePr>
        <p:xfrm>
          <a:off x="4215771" y="2027527"/>
          <a:ext cx="1513184" cy="4038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5595"/>
                <a:gridCol w="543194"/>
                <a:gridCol w="504395"/>
              </a:tblGrid>
              <a:tr h="201911"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O</a:t>
                      </a:r>
                      <a:r>
                        <a:rPr lang="pt-BR" sz="1000" baseline="-25000" dirty="0" smtClean="0"/>
                        <a:t>3,1</a:t>
                      </a:r>
                      <a:endParaRPr lang="pt-BR" sz="1000" baseline="-25000" dirty="0"/>
                    </a:p>
                  </a:txBody>
                  <a:tcPr marL="49270" marR="49270" marT="24635" marB="24635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00" dirty="0" smtClean="0"/>
                        <a:t>O</a:t>
                      </a:r>
                      <a:r>
                        <a:rPr lang="pt-BR" sz="1000" baseline="-25000" dirty="0" smtClean="0"/>
                        <a:t>3,2</a:t>
                      </a:r>
                    </a:p>
                  </a:txBody>
                  <a:tcPr marL="49270" marR="49270" marT="24635" marB="24635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00" dirty="0" smtClean="0"/>
                        <a:t>O</a:t>
                      </a:r>
                      <a:r>
                        <a:rPr lang="pt-BR" sz="1000" baseline="-25000" dirty="0" smtClean="0"/>
                        <a:t>3,3</a:t>
                      </a:r>
                    </a:p>
                  </a:txBody>
                  <a:tcPr marL="49270" marR="49270" marT="24635" marB="24635"/>
                </a:tc>
              </a:tr>
              <a:tr h="201911"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3</a:t>
                      </a:r>
                      <a:endParaRPr lang="pt-BR" sz="1000" b="1" dirty="0"/>
                    </a:p>
                  </a:txBody>
                  <a:tcPr marL="49270" marR="49270" marT="24635" marB="246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1</a:t>
                      </a:r>
                      <a:endParaRPr lang="pt-BR" sz="1000" b="0" dirty="0"/>
                    </a:p>
                  </a:txBody>
                  <a:tcPr marL="49270" marR="49270" marT="24635" marB="246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2</a:t>
                      </a:r>
                      <a:endParaRPr lang="pt-BR" sz="1000" b="0" dirty="0"/>
                    </a:p>
                  </a:txBody>
                  <a:tcPr marL="49270" marR="49270" marT="24635" marB="24635"/>
                </a:tc>
              </a:tr>
            </a:tbl>
          </a:graphicData>
        </a:graphic>
      </p:graphicFrame>
      <p:sp>
        <p:nvSpPr>
          <p:cNvPr id="22" name="CaixaDeTexto 21"/>
          <p:cNvSpPr txBox="1"/>
          <p:nvPr/>
        </p:nvSpPr>
        <p:spPr>
          <a:xfrm>
            <a:off x="4561513" y="1772816"/>
            <a:ext cx="6540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JOB 3</a:t>
            </a:r>
            <a:endParaRPr lang="pt-BR" sz="11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aphicFrame>
        <p:nvGraphicFramePr>
          <p:cNvPr id="23" name="Tabela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3744001"/>
              </p:ext>
            </p:extLst>
          </p:nvPr>
        </p:nvGraphicFramePr>
        <p:xfrm>
          <a:off x="1190419" y="2032571"/>
          <a:ext cx="1513184" cy="403822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65595"/>
                <a:gridCol w="543194"/>
                <a:gridCol w="504395"/>
              </a:tblGrid>
              <a:tr h="201911"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O</a:t>
                      </a:r>
                      <a:r>
                        <a:rPr lang="pt-BR" sz="1000" baseline="-25000" dirty="0" smtClean="0"/>
                        <a:t>1,1</a:t>
                      </a:r>
                      <a:endParaRPr lang="pt-BR" sz="1000" baseline="-25000" dirty="0"/>
                    </a:p>
                  </a:txBody>
                  <a:tcPr marL="49270" marR="49270" marT="24635" marB="24635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00" dirty="0" smtClean="0"/>
                        <a:t>O</a:t>
                      </a:r>
                      <a:r>
                        <a:rPr lang="pt-BR" sz="1000" baseline="-25000" dirty="0" smtClean="0"/>
                        <a:t>1,2</a:t>
                      </a:r>
                    </a:p>
                  </a:txBody>
                  <a:tcPr marL="49270" marR="49270" marT="24635" marB="24635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00" dirty="0" smtClean="0"/>
                        <a:t>O</a:t>
                      </a:r>
                      <a:r>
                        <a:rPr lang="pt-BR" sz="1000" baseline="-25000" dirty="0" smtClean="0"/>
                        <a:t>1,3</a:t>
                      </a:r>
                    </a:p>
                  </a:txBody>
                  <a:tcPr marL="49270" marR="49270" marT="24635" marB="24635"/>
                </a:tc>
              </a:tr>
              <a:tr h="201911"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1</a:t>
                      </a:r>
                      <a:endParaRPr lang="pt-BR" sz="1000" b="1" dirty="0"/>
                    </a:p>
                  </a:txBody>
                  <a:tcPr marL="49270" marR="49270" marT="24635" marB="246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1</a:t>
                      </a:r>
                      <a:endParaRPr lang="pt-BR" sz="1000" b="0" dirty="0"/>
                    </a:p>
                  </a:txBody>
                  <a:tcPr marL="49270" marR="49270" marT="24635" marB="246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3</a:t>
                      </a:r>
                      <a:endParaRPr lang="pt-BR" sz="1000" b="0" dirty="0"/>
                    </a:p>
                  </a:txBody>
                  <a:tcPr marL="49270" marR="49270" marT="24635" marB="24635"/>
                </a:tc>
              </a:tr>
            </a:tbl>
          </a:graphicData>
        </a:graphic>
      </p:graphicFrame>
      <p:sp>
        <p:nvSpPr>
          <p:cNvPr id="24" name="CaixaDeTexto 23"/>
          <p:cNvSpPr txBox="1"/>
          <p:nvPr/>
        </p:nvSpPr>
        <p:spPr>
          <a:xfrm>
            <a:off x="1536161" y="1777860"/>
            <a:ext cx="6540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b="1" dirty="0" smtClean="0">
                <a:solidFill>
                  <a:srgbClr val="C00000"/>
                </a:solidFill>
              </a:rPr>
              <a:t>JOB 1</a:t>
            </a:r>
            <a:endParaRPr lang="pt-BR" sz="1100" b="1" dirty="0">
              <a:solidFill>
                <a:srgbClr val="C00000"/>
              </a:solidFill>
            </a:endParaRPr>
          </a:p>
        </p:txBody>
      </p:sp>
      <p:sp>
        <p:nvSpPr>
          <p:cNvPr id="25" name="Chave Direita 24"/>
          <p:cNvSpPr/>
          <p:nvPr/>
        </p:nvSpPr>
        <p:spPr>
          <a:xfrm rot="5400000">
            <a:off x="3424669" y="1149390"/>
            <a:ext cx="181555" cy="2868567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aphicFrame>
        <p:nvGraphicFramePr>
          <p:cNvPr id="26" name="Tabela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7042110"/>
              </p:ext>
            </p:extLst>
          </p:nvPr>
        </p:nvGraphicFramePr>
        <p:xfrm>
          <a:off x="971600" y="2780928"/>
          <a:ext cx="5099535" cy="21624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66615"/>
                <a:gridCol w="537455"/>
                <a:gridCol w="595775"/>
                <a:gridCol w="566615"/>
                <a:gridCol w="566615"/>
                <a:gridCol w="566615"/>
                <a:gridCol w="566615"/>
                <a:gridCol w="566615"/>
                <a:gridCol w="566615"/>
              </a:tblGrid>
              <a:tr h="216241"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76320" marR="76320" marT="38160" marB="3816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76320" marR="76320" marT="38160" marB="3816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76320" marR="76320" marT="38160" marB="3816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76320" marR="76320" marT="38160" marB="3816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76320" marR="76320" marT="38160" marB="3816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76320" marR="76320" marT="38160" marB="3816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76320" marR="76320" marT="38160" marB="3816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8</a:t>
                      </a:r>
                      <a:endParaRPr lang="pt-BR" sz="900" dirty="0"/>
                    </a:p>
                  </a:txBody>
                  <a:tcPr marL="76320" marR="76320" marT="38160" marB="3816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9</a:t>
                      </a:r>
                      <a:endParaRPr lang="pt-BR" sz="900" dirty="0"/>
                    </a:p>
                  </a:txBody>
                  <a:tcPr marL="76320" marR="76320" marT="38160" marB="38160"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7" name="Tabela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860562"/>
              </p:ext>
            </p:extLst>
          </p:nvPr>
        </p:nvGraphicFramePr>
        <p:xfrm>
          <a:off x="-121135" y="2782469"/>
          <a:ext cx="1024538" cy="53759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24538"/>
              </a:tblGrid>
              <a:tr h="228961">
                <a:tc>
                  <a:txBody>
                    <a:bodyPr/>
                    <a:lstStyle/>
                    <a:p>
                      <a:pPr algn="r"/>
                      <a:r>
                        <a:rPr lang="pt-BR" sz="1000" dirty="0" smtClean="0"/>
                        <a:t>Operação (</a:t>
                      </a:r>
                      <a:r>
                        <a:rPr lang="pt-BR" sz="1000" dirty="0" err="1" smtClean="0"/>
                        <a:t>O</a:t>
                      </a:r>
                      <a:r>
                        <a:rPr lang="pt-BR" sz="1000" baseline="-25000" dirty="0" err="1" smtClean="0"/>
                        <a:t>ij</a:t>
                      </a:r>
                      <a:r>
                        <a:rPr lang="pt-BR" sz="1000" dirty="0" smtClean="0"/>
                        <a:t>)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76320" marR="76320" marT="38160" marB="38160"/>
                </a:tc>
              </a:tr>
              <a:tr h="308631">
                <a:tc>
                  <a:txBody>
                    <a:bodyPr/>
                    <a:lstStyle/>
                    <a:p>
                      <a:pPr algn="r"/>
                      <a:r>
                        <a:rPr lang="pt-BR" sz="1200" dirty="0" smtClean="0"/>
                        <a:t>Máquina (M)</a:t>
                      </a:r>
                      <a:endParaRPr lang="pt-BR" sz="1200" b="1" dirty="0">
                        <a:solidFill>
                          <a:schemeClr val="tx1"/>
                        </a:solidFill>
                      </a:endParaRPr>
                    </a:p>
                  </a:txBody>
                  <a:tcPr marL="76320" marR="76320" marT="38160" marB="38160"/>
                </a:tc>
              </a:tr>
            </a:tbl>
          </a:graphicData>
        </a:graphic>
      </p:graphicFrame>
      <p:sp>
        <p:nvSpPr>
          <p:cNvPr id="29" name="CaixaDeTexto 28"/>
          <p:cNvSpPr txBox="1"/>
          <p:nvPr/>
        </p:nvSpPr>
        <p:spPr>
          <a:xfrm>
            <a:off x="6074071" y="2846799"/>
            <a:ext cx="313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= subproblema de </a:t>
            </a:r>
            <a:r>
              <a:rPr lang="pt-BR" b="1" u="sng" dirty="0" smtClean="0">
                <a:solidFill>
                  <a:schemeClr val="accent6">
                    <a:lumMod val="75000"/>
                  </a:schemeClr>
                </a:solidFill>
              </a:rPr>
              <a:t>Roteamento</a:t>
            </a:r>
            <a:endParaRPr lang="pt-BR" b="1" u="sng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0" name="CaixaDeTexto 29"/>
          <p:cNvSpPr txBox="1"/>
          <p:nvPr/>
        </p:nvSpPr>
        <p:spPr>
          <a:xfrm>
            <a:off x="1907704" y="4294920"/>
            <a:ext cx="2855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Subproblema de </a:t>
            </a:r>
            <a:r>
              <a:rPr lang="pt-BR" b="1" u="sng" dirty="0" smtClean="0">
                <a:solidFill>
                  <a:schemeClr val="accent6">
                    <a:lumMod val="75000"/>
                  </a:schemeClr>
                </a:solidFill>
              </a:rPr>
              <a:t>Produção</a:t>
            </a:r>
            <a:r>
              <a:rPr lang="pt-BR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pt-BR" dirty="0" smtClean="0"/>
              <a:t>=</a:t>
            </a:r>
            <a:endParaRPr lang="pt-BR" dirty="0"/>
          </a:p>
        </p:txBody>
      </p:sp>
      <p:graphicFrame>
        <p:nvGraphicFramePr>
          <p:cNvPr id="31" name="Tabela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1165798"/>
              </p:ext>
            </p:extLst>
          </p:nvPr>
        </p:nvGraphicFramePr>
        <p:xfrm>
          <a:off x="4763358" y="4293412"/>
          <a:ext cx="2031999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77333"/>
                <a:gridCol w="677333"/>
                <a:gridCol w="677333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?</a:t>
                      </a:r>
                      <a:endParaRPr lang="pt-BR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?</a:t>
                      </a:r>
                      <a:endParaRPr lang="pt-BR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?</a:t>
                      </a:r>
                      <a:endParaRPr lang="pt-BR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2" name="CaixaDeTexto 31"/>
          <p:cNvSpPr txBox="1"/>
          <p:nvPr/>
        </p:nvSpPr>
        <p:spPr>
          <a:xfrm>
            <a:off x="4852003" y="3927082"/>
            <a:ext cx="498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mtClean="0"/>
              <a:t>M1</a:t>
            </a:r>
            <a:endParaRPr lang="pt-BR"/>
          </a:p>
        </p:txBody>
      </p:sp>
      <p:sp>
        <p:nvSpPr>
          <p:cNvPr id="33" name="CaixaDeTexto 32"/>
          <p:cNvSpPr txBox="1"/>
          <p:nvPr/>
        </p:nvSpPr>
        <p:spPr>
          <a:xfrm>
            <a:off x="6191400" y="3924080"/>
            <a:ext cx="498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M3</a:t>
            </a:r>
            <a:endParaRPr lang="pt-BR" dirty="0"/>
          </a:p>
        </p:txBody>
      </p:sp>
      <p:sp>
        <p:nvSpPr>
          <p:cNvPr id="34" name="CaixaDeTexto 33"/>
          <p:cNvSpPr txBox="1"/>
          <p:nvPr/>
        </p:nvSpPr>
        <p:spPr>
          <a:xfrm>
            <a:off x="5567092" y="3924080"/>
            <a:ext cx="498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M2</a:t>
            </a:r>
            <a:endParaRPr lang="pt-BR" dirty="0"/>
          </a:p>
        </p:txBody>
      </p:sp>
      <p:sp>
        <p:nvSpPr>
          <p:cNvPr id="35" name="CaixaDeTexto 34"/>
          <p:cNvSpPr txBox="1"/>
          <p:nvPr/>
        </p:nvSpPr>
        <p:spPr>
          <a:xfrm>
            <a:off x="1882907" y="5549720"/>
            <a:ext cx="5226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A partir do </a:t>
            </a:r>
            <a:r>
              <a:rPr lang="pt-BR" b="1" u="sng" dirty="0" smtClean="0">
                <a:solidFill>
                  <a:schemeClr val="accent6">
                    <a:lumMod val="75000"/>
                  </a:schemeClr>
                </a:solidFill>
              </a:rPr>
              <a:t>Roteamento</a:t>
            </a:r>
            <a:r>
              <a:rPr lang="pt-BR" dirty="0" smtClean="0"/>
              <a:t>, podemos extrair a </a:t>
            </a:r>
            <a:r>
              <a:rPr lang="pt-BR" b="1" u="sng" dirty="0" smtClean="0">
                <a:solidFill>
                  <a:schemeClr val="accent6">
                    <a:lumMod val="75000"/>
                  </a:schemeClr>
                </a:solidFill>
              </a:rPr>
              <a:t>Produção</a:t>
            </a:r>
            <a:r>
              <a:rPr lang="pt-BR" dirty="0" smtClean="0"/>
              <a:t>!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114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b="1" dirty="0" smtClean="0"/>
              <a:t>FLEXIBLE JOB-SHOP SCHEDULING PROBLEM (FJSP)</a:t>
            </a:r>
            <a:endParaRPr lang="pt-BR" b="1" dirty="0"/>
          </a:p>
        </p:txBody>
      </p:sp>
      <p:graphicFrame>
        <p:nvGraphicFramePr>
          <p:cNvPr id="18" name="Tabela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1273643"/>
              </p:ext>
            </p:extLst>
          </p:nvPr>
        </p:nvGraphicFramePr>
        <p:xfrm>
          <a:off x="969327" y="3010540"/>
          <a:ext cx="5088015" cy="30952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5335"/>
                <a:gridCol w="565335"/>
                <a:gridCol w="565335"/>
                <a:gridCol w="565335"/>
                <a:gridCol w="565335"/>
                <a:gridCol w="565335"/>
                <a:gridCol w="565335"/>
                <a:gridCol w="565335"/>
                <a:gridCol w="565335"/>
              </a:tblGrid>
              <a:tr h="309521">
                <a:tc>
                  <a:txBody>
                    <a:bodyPr/>
                    <a:lstStyle/>
                    <a:p>
                      <a:pPr algn="ctr"/>
                      <a:r>
                        <a:rPr lang="pt-BR" sz="1500" dirty="0" smtClean="0"/>
                        <a:t>1</a:t>
                      </a:r>
                      <a:endParaRPr lang="pt-BR" sz="1500" dirty="0"/>
                    </a:p>
                  </a:txBody>
                  <a:tcPr marL="76320" marR="76320" marT="38160" marB="381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 smtClean="0"/>
                        <a:t>1</a:t>
                      </a:r>
                      <a:endParaRPr lang="pt-BR" sz="1500" dirty="0"/>
                    </a:p>
                  </a:txBody>
                  <a:tcPr marL="76320" marR="76320" marT="38160" marB="381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 smtClean="0"/>
                        <a:t>3</a:t>
                      </a:r>
                      <a:endParaRPr lang="pt-BR" sz="1500" dirty="0"/>
                    </a:p>
                  </a:txBody>
                  <a:tcPr marL="76320" marR="76320" marT="38160" marB="381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 smtClean="0"/>
                        <a:t>2</a:t>
                      </a:r>
                      <a:endParaRPr lang="pt-BR" sz="1500" dirty="0"/>
                    </a:p>
                  </a:txBody>
                  <a:tcPr marL="76320" marR="76320" marT="38160" marB="381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 smtClean="0"/>
                        <a:t>1</a:t>
                      </a:r>
                      <a:endParaRPr lang="pt-BR" sz="1500" dirty="0"/>
                    </a:p>
                  </a:txBody>
                  <a:tcPr marL="76320" marR="76320" marT="38160" marB="381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 smtClean="0"/>
                        <a:t>2</a:t>
                      </a:r>
                      <a:endParaRPr lang="pt-BR" sz="1500" dirty="0"/>
                    </a:p>
                  </a:txBody>
                  <a:tcPr marL="76320" marR="76320" marT="38160" marB="381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 smtClean="0"/>
                        <a:t>3</a:t>
                      </a:r>
                      <a:endParaRPr lang="pt-BR" sz="1500" dirty="0"/>
                    </a:p>
                  </a:txBody>
                  <a:tcPr marL="76320" marR="76320" marT="38160" marB="381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 smtClean="0"/>
                        <a:t>1</a:t>
                      </a:r>
                      <a:endParaRPr lang="pt-BR" sz="1500" dirty="0"/>
                    </a:p>
                  </a:txBody>
                  <a:tcPr marL="76320" marR="76320" marT="38160" marB="381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 smtClean="0"/>
                        <a:t>2</a:t>
                      </a:r>
                      <a:endParaRPr lang="pt-BR" sz="1500" dirty="0"/>
                    </a:p>
                  </a:txBody>
                  <a:tcPr marL="76320" marR="76320" marT="38160" marB="38160"/>
                </a:tc>
              </a:tr>
            </a:tbl>
          </a:graphicData>
        </a:graphic>
      </p:graphicFrame>
      <p:graphicFrame>
        <p:nvGraphicFramePr>
          <p:cNvPr id="19" name="Tabela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404542"/>
              </p:ext>
            </p:extLst>
          </p:nvPr>
        </p:nvGraphicFramePr>
        <p:xfrm>
          <a:off x="2703453" y="2032571"/>
          <a:ext cx="1513184" cy="403822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465595"/>
                <a:gridCol w="543194"/>
                <a:gridCol w="504395"/>
              </a:tblGrid>
              <a:tr h="201911"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O</a:t>
                      </a:r>
                      <a:r>
                        <a:rPr lang="pt-BR" sz="1000" baseline="-25000" dirty="0" smtClean="0"/>
                        <a:t>2,1</a:t>
                      </a:r>
                      <a:endParaRPr lang="pt-BR" sz="1000" baseline="-25000" dirty="0"/>
                    </a:p>
                  </a:txBody>
                  <a:tcPr marL="49270" marR="49270" marT="24635" marB="24635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00" dirty="0" smtClean="0"/>
                        <a:t>O</a:t>
                      </a:r>
                      <a:r>
                        <a:rPr lang="pt-BR" sz="1000" baseline="-25000" dirty="0" smtClean="0"/>
                        <a:t>2,2</a:t>
                      </a:r>
                    </a:p>
                  </a:txBody>
                  <a:tcPr marL="49270" marR="49270" marT="24635" marB="24635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00" dirty="0" smtClean="0"/>
                        <a:t>O</a:t>
                      </a:r>
                      <a:r>
                        <a:rPr lang="pt-BR" sz="1000" baseline="-25000" dirty="0" smtClean="0"/>
                        <a:t>2,3</a:t>
                      </a:r>
                    </a:p>
                  </a:txBody>
                  <a:tcPr marL="49270" marR="49270" marT="24635" marB="24635"/>
                </a:tc>
              </a:tr>
              <a:tr h="201911"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2</a:t>
                      </a:r>
                      <a:endParaRPr lang="pt-BR" sz="1000" b="1" dirty="0"/>
                    </a:p>
                  </a:txBody>
                  <a:tcPr marL="49270" marR="49270" marT="24635" marB="246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dirty="0" smtClean="0"/>
                        <a:t>1</a:t>
                      </a:r>
                      <a:endParaRPr lang="pt-BR" sz="1000" b="0" dirty="0"/>
                    </a:p>
                  </a:txBody>
                  <a:tcPr marL="49270" marR="49270" marT="24635" marB="246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dirty="0" smtClean="0"/>
                        <a:t>2</a:t>
                      </a:r>
                      <a:endParaRPr lang="pt-BR" sz="1000" b="0" dirty="0"/>
                    </a:p>
                  </a:txBody>
                  <a:tcPr marL="49270" marR="49270" marT="24635" marB="24635"/>
                </a:tc>
              </a:tr>
            </a:tbl>
          </a:graphicData>
        </a:graphic>
      </p:graphicFrame>
      <p:sp>
        <p:nvSpPr>
          <p:cNvPr id="20" name="CaixaDeTexto 19"/>
          <p:cNvSpPr txBox="1"/>
          <p:nvPr/>
        </p:nvSpPr>
        <p:spPr>
          <a:xfrm>
            <a:off x="3049195" y="1777860"/>
            <a:ext cx="6540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b="1" dirty="0" smtClean="0">
                <a:solidFill>
                  <a:schemeClr val="accent3">
                    <a:lumMod val="75000"/>
                  </a:schemeClr>
                </a:solidFill>
              </a:rPr>
              <a:t>JOB 2</a:t>
            </a:r>
            <a:endParaRPr lang="pt-BR" sz="11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graphicFrame>
        <p:nvGraphicFramePr>
          <p:cNvPr id="21" name="Tabela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8659212"/>
              </p:ext>
            </p:extLst>
          </p:nvPr>
        </p:nvGraphicFramePr>
        <p:xfrm>
          <a:off x="4215771" y="2027527"/>
          <a:ext cx="1513184" cy="4038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5595"/>
                <a:gridCol w="543194"/>
                <a:gridCol w="504395"/>
              </a:tblGrid>
              <a:tr h="201911"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O</a:t>
                      </a:r>
                      <a:r>
                        <a:rPr lang="pt-BR" sz="1000" baseline="-25000" dirty="0" smtClean="0"/>
                        <a:t>3,1</a:t>
                      </a:r>
                      <a:endParaRPr lang="pt-BR" sz="1000" baseline="-25000" dirty="0"/>
                    </a:p>
                  </a:txBody>
                  <a:tcPr marL="49270" marR="49270" marT="24635" marB="24635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00" dirty="0" smtClean="0"/>
                        <a:t>O</a:t>
                      </a:r>
                      <a:r>
                        <a:rPr lang="pt-BR" sz="1000" baseline="-25000" dirty="0" smtClean="0"/>
                        <a:t>3,2</a:t>
                      </a:r>
                    </a:p>
                  </a:txBody>
                  <a:tcPr marL="49270" marR="49270" marT="24635" marB="24635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00" dirty="0" smtClean="0"/>
                        <a:t>O</a:t>
                      </a:r>
                      <a:r>
                        <a:rPr lang="pt-BR" sz="1000" baseline="-25000" dirty="0" smtClean="0"/>
                        <a:t>3,3</a:t>
                      </a:r>
                    </a:p>
                  </a:txBody>
                  <a:tcPr marL="49270" marR="49270" marT="24635" marB="24635"/>
                </a:tc>
              </a:tr>
              <a:tr h="201911"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3</a:t>
                      </a:r>
                      <a:endParaRPr lang="pt-BR" sz="1000" b="1" dirty="0"/>
                    </a:p>
                  </a:txBody>
                  <a:tcPr marL="49270" marR="49270" marT="24635" marB="246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1</a:t>
                      </a:r>
                      <a:endParaRPr lang="pt-BR" sz="1000" b="0" dirty="0"/>
                    </a:p>
                  </a:txBody>
                  <a:tcPr marL="49270" marR="49270" marT="24635" marB="246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2</a:t>
                      </a:r>
                      <a:endParaRPr lang="pt-BR" sz="1000" b="0" dirty="0"/>
                    </a:p>
                  </a:txBody>
                  <a:tcPr marL="49270" marR="49270" marT="24635" marB="24635"/>
                </a:tc>
              </a:tr>
            </a:tbl>
          </a:graphicData>
        </a:graphic>
      </p:graphicFrame>
      <p:sp>
        <p:nvSpPr>
          <p:cNvPr id="22" name="CaixaDeTexto 21"/>
          <p:cNvSpPr txBox="1"/>
          <p:nvPr/>
        </p:nvSpPr>
        <p:spPr>
          <a:xfrm>
            <a:off x="4561513" y="1772816"/>
            <a:ext cx="6540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JOB 3</a:t>
            </a:r>
            <a:endParaRPr lang="pt-BR" sz="11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aphicFrame>
        <p:nvGraphicFramePr>
          <p:cNvPr id="23" name="Tabela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3744001"/>
              </p:ext>
            </p:extLst>
          </p:nvPr>
        </p:nvGraphicFramePr>
        <p:xfrm>
          <a:off x="1190419" y="2032571"/>
          <a:ext cx="1513184" cy="403822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65595"/>
                <a:gridCol w="543194"/>
                <a:gridCol w="504395"/>
              </a:tblGrid>
              <a:tr h="201911"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O</a:t>
                      </a:r>
                      <a:r>
                        <a:rPr lang="pt-BR" sz="1000" baseline="-25000" dirty="0" smtClean="0"/>
                        <a:t>1,1</a:t>
                      </a:r>
                      <a:endParaRPr lang="pt-BR" sz="1000" baseline="-25000" dirty="0"/>
                    </a:p>
                  </a:txBody>
                  <a:tcPr marL="49270" marR="49270" marT="24635" marB="24635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00" dirty="0" smtClean="0"/>
                        <a:t>O</a:t>
                      </a:r>
                      <a:r>
                        <a:rPr lang="pt-BR" sz="1000" baseline="-25000" dirty="0" smtClean="0"/>
                        <a:t>1,2</a:t>
                      </a:r>
                    </a:p>
                  </a:txBody>
                  <a:tcPr marL="49270" marR="49270" marT="24635" marB="24635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00" dirty="0" smtClean="0"/>
                        <a:t>O</a:t>
                      </a:r>
                      <a:r>
                        <a:rPr lang="pt-BR" sz="1000" baseline="-25000" dirty="0" smtClean="0"/>
                        <a:t>1,3</a:t>
                      </a:r>
                    </a:p>
                  </a:txBody>
                  <a:tcPr marL="49270" marR="49270" marT="24635" marB="24635"/>
                </a:tc>
              </a:tr>
              <a:tr h="201911"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1</a:t>
                      </a:r>
                      <a:endParaRPr lang="pt-BR" sz="1000" b="1" dirty="0"/>
                    </a:p>
                  </a:txBody>
                  <a:tcPr marL="49270" marR="49270" marT="24635" marB="246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1</a:t>
                      </a:r>
                      <a:endParaRPr lang="pt-BR" sz="1000" b="0" dirty="0"/>
                    </a:p>
                  </a:txBody>
                  <a:tcPr marL="49270" marR="49270" marT="24635" marB="246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3</a:t>
                      </a:r>
                      <a:endParaRPr lang="pt-BR" sz="1000" b="0" dirty="0"/>
                    </a:p>
                  </a:txBody>
                  <a:tcPr marL="49270" marR="49270" marT="24635" marB="24635"/>
                </a:tc>
              </a:tr>
            </a:tbl>
          </a:graphicData>
        </a:graphic>
      </p:graphicFrame>
      <p:sp>
        <p:nvSpPr>
          <p:cNvPr id="24" name="CaixaDeTexto 23"/>
          <p:cNvSpPr txBox="1"/>
          <p:nvPr/>
        </p:nvSpPr>
        <p:spPr>
          <a:xfrm>
            <a:off x="1536161" y="1777860"/>
            <a:ext cx="6540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b="1" dirty="0" smtClean="0">
                <a:solidFill>
                  <a:srgbClr val="C00000"/>
                </a:solidFill>
              </a:rPr>
              <a:t>JOB 1</a:t>
            </a:r>
            <a:endParaRPr lang="pt-BR" sz="1100" b="1" dirty="0">
              <a:solidFill>
                <a:srgbClr val="C00000"/>
              </a:solidFill>
            </a:endParaRPr>
          </a:p>
        </p:txBody>
      </p:sp>
      <p:sp>
        <p:nvSpPr>
          <p:cNvPr id="25" name="Chave Direita 24"/>
          <p:cNvSpPr/>
          <p:nvPr/>
        </p:nvSpPr>
        <p:spPr>
          <a:xfrm rot="5400000">
            <a:off x="3424669" y="1149390"/>
            <a:ext cx="181555" cy="2868567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aphicFrame>
        <p:nvGraphicFramePr>
          <p:cNvPr id="26" name="Tabela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7042110"/>
              </p:ext>
            </p:extLst>
          </p:nvPr>
        </p:nvGraphicFramePr>
        <p:xfrm>
          <a:off x="971600" y="2780928"/>
          <a:ext cx="5099535" cy="21624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66615"/>
                <a:gridCol w="537455"/>
                <a:gridCol w="595775"/>
                <a:gridCol w="566615"/>
                <a:gridCol w="566615"/>
                <a:gridCol w="566615"/>
                <a:gridCol w="566615"/>
                <a:gridCol w="566615"/>
                <a:gridCol w="566615"/>
              </a:tblGrid>
              <a:tr h="216241"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76320" marR="76320" marT="38160" marB="3816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76320" marR="76320" marT="38160" marB="3816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76320" marR="76320" marT="38160" marB="3816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76320" marR="76320" marT="38160" marB="3816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76320" marR="76320" marT="38160" marB="3816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76320" marR="76320" marT="38160" marB="3816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76320" marR="76320" marT="38160" marB="3816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8</a:t>
                      </a:r>
                      <a:endParaRPr lang="pt-BR" sz="900" dirty="0"/>
                    </a:p>
                  </a:txBody>
                  <a:tcPr marL="76320" marR="76320" marT="38160" marB="3816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9</a:t>
                      </a:r>
                      <a:endParaRPr lang="pt-BR" sz="900" dirty="0"/>
                    </a:p>
                  </a:txBody>
                  <a:tcPr marL="76320" marR="76320" marT="38160" marB="38160"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7" name="Tabela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860562"/>
              </p:ext>
            </p:extLst>
          </p:nvPr>
        </p:nvGraphicFramePr>
        <p:xfrm>
          <a:off x="-121135" y="2782469"/>
          <a:ext cx="1024538" cy="53759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24538"/>
              </a:tblGrid>
              <a:tr h="228961">
                <a:tc>
                  <a:txBody>
                    <a:bodyPr/>
                    <a:lstStyle/>
                    <a:p>
                      <a:pPr algn="r"/>
                      <a:r>
                        <a:rPr lang="pt-BR" sz="1000" dirty="0" smtClean="0"/>
                        <a:t>Operação (</a:t>
                      </a:r>
                      <a:r>
                        <a:rPr lang="pt-BR" sz="1000" dirty="0" err="1" smtClean="0"/>
                        <a:t>O</a:t>
                      </a:r>
                      <a:r>
                        <a:rPr lang="pt-BR" sz="1000" baseline="-25000" dirty="0" err="1" smtClean="0"/>
                        <a:t>ij</a:t>
                      </a:r>
                      <a:r>
                        <a:rPr lang="pt-BR" sz="1000" dirty="0" smtClean="0"/>
                        <a:t>)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76320" marR="76320" marT="38160" marB="38160"/>
                </a:tc>
              </a:tr>
              <a:tr h="308631">
                <a:tc>
                  <a:txBody>
                    <a:bodyPr/>
                    <a:lstStyle/>
                    <a:p>
                      <a:pPr algn="r"/>
                      <a:r>
                        <a:rPr lang="pt-BR" sz="1200" dirty="0" smtClean="0"/>
                        <a:t>Máquina (M)</a:t>
                      </a:r>
                      <a:endParaRPr lang="pt-BR" sz="1200" b="1" dirty="0">
                        <a:solidFill>
                          <a:schemeClr val="tx1"/>
                        </a:solidFill>
                      </a:endParaRPr>
                    </a:p>
                  </a:txBody>
                  <a:tcPr marL="76320" marR="76320" marT="38160" marB="38160"/>
                </a:tc>
              </a:tr>
            </a:tbl>
          </a:graphicData>
        </a:graphic>
      </p:graphicFrame>
      <p:sp>
        <p:nvSpPr>
          <p:cNvPr id="29" name="CaixaDeTexto 28"/>
          <p:cNvSpPr txBox="1"/>
          <p:nvPr/>
        </p:nvSpPr>
        <p:spPr>
          <a:xfrm>
            <a:off x="6074071" y="2846799"/>
            <a:ext cx="313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= subproblema de </a:t>
            </a:r>
            <a:r>
              <a:rPr lang="pt-BR" b="1" u="sng" dirty="0" smtClean="0">
                <a:solidFill>
                  <a:schemeClr val="accent6">
                    <a:lumMod val="75000"/>
                  </a:schemeClr>
                </a:solidFill>
              </a:rPr>
              <a:t>Roteamento</a:t>
            </a:r>
            <a:endParaRPr lang="pt-BR" b="1" u="sng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0" name="CaixaDeTexto 29"/>
          <p:cNvSpPr txBox="1"/>
          <p:nvPr/>
        </p:nvSpPr>
        <p:spPr>
          <a:xfrm>
            <a:off x="193541" y="5590748"/>
            <a:ext cx="2855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Subproblema de </a:t>
            </a:r>
            <a:r>
              <a:rPr lang="pt-BR" b="1" u="sng" dirty="0" smtClean="0">
                <a:solidFill>
                  <a:schemeClr val="accent6">
                    <a:lumMod val="75000"/>
                  </a:schemeClr>
                </a:solidFill>
              </a:rPr>
              <a:t>Produção</a:t>
            </a:r>
            <a:r>
              <a:rPr lang="pt-BR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pt-BR" dirty="0" smtClean="0"/>
              <a:t>=</a:t>
            </a:r>
            <a:endParaRPr lang="pt-BR" dirty="0"/>
          </a:p>
        </p:txBody>
      </p:sp>
      <p:graphicFrame>
        <p:nvGraphicFramePr>
          <p:cNvPr id="31" name="Tabela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5071839"/>
              </p:ext>
            </p:extLst>
          </p:nvPr>
        </p:nvGraphicFramePr>
        <p:xfrm>
          <a:off x="3049195" y="5589240"/>
          <a:ext cx="3021940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07970"/>
                <a:gridCol w="1070886"/>
                <a:gridCol w="543084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{1, 2, 5, 8}</a:t>
                      </a:r>
                      <a:endParaRPr lang="pt-BR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?</a:t>
                      </a:r>
                      <a:endParaRPr lang="pt-BR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?</a:t>
                      </a:r>
                      <a:endParaRPr lang="pt-BR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2" name="CaixaDeTexto 31"/>
          <p:cNvSpPr txBox="1"/>
          <p:nvPr/>
        </p:nvSpPr>
        <p:spPr>
          <a:xfrm>
            <a:off x="3448627" y="5991017"/>
            <a:ext cx="498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>
                <a:solidFill>
                  <a:schemeClr val="accent6">
                    <a:lumMod val="75000"/>
                  </a:schemeClr>
                </a:solidFill>
              </a:rPr>
              <a:t>M1</a:t>
            </a:r>
            <a:endParaRPr lang="pt-BR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3" name="CaixaDeTexto 32"/>
          <p:cNvSpPr txBox="1"/>
          <p:nvPr/>
        </p:nvSpPr>
        <p:spPr>
          <a:xfrm>
            <a:off x="5558487" y="5988015"/>
            <a:ext cx="498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M3</a:t>
            </a:r>
            <a:endParaRPr lang="pt-BR" dirty="0"/>
          </a:p>
        </p:txBody>
      </p:sp>
      <p:sp>
        <p:nvSpPr>
          <p:cNvPr id="34" name="CaixaDeTexto 33"/>
          <p:cNvSpPr txBox="1"/>
          <p:nvPr/>
        </p:nvSpPr>
        <p:spPr>
          <a:xfrm>
            <a:off x="4722935" y="5988015"/>
            <a:ext cx="498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M2</a:t>
            </a:r>
            <a:endParaRPr lang="pt-BR" dirty="0"/>
          </a:p>
        </p:txBody>
      </p:sp>
      <p:cxnSp>
        <p:nvCxnSpPr>
          <p:cNvPr id="5" name="Conector de Seta Reta 4"/>
          <p:cNvCxnSpPr/>
          <p:nvPr/>
        </p:nvCxnSpPr>
        <p:spPr>
          <a:xfrm flipH="1" flipV="1">
            <a:off x="1259632" y="3320062"/>
            <a:ext cx="2088232" cy="23731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8" name="Conector de Seta Reta 27"/>
          <p:cNvCxnSpPr/>
          <p:nvPr/>
        </p:nvCxnSpPr>
        <p:spPr>
          <a:xfrm flipH="1" flipV="1">
            <a:off x="1835696" y="3350998"/>
            <a:ext cx="1742850" cy="23421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" name="Conector de Seta Reta 34"/>
          <p:cNvCxnSpPr>
            <a:endCxn id="18" idx="2"/>
          </p:cNvCxnSpPr>
          <p:nvPr/>
        </p:nvCxnSpPr>
        <p:spPr>
          <a:xfrm flipH="1" flipV="1">
            <a:off x="3513334" y="3320061"/>
            <a:ext cx="338586" cy="23731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6" name="Conector de Seta Reta 35"/>
          <p:cNvCxnSpPr/>
          <p:nvPr/>
        </p:nvCxnSpPr>
        <p:spPr>
          <a:xfrm flipV="1">
            <a:off x="4115286" y="3333433"/>
            <a:ext cx="1100245" cy="23597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Oval 13"/>
          <p:cNvSpPr/>
          <p:nvPr/>
        </p:nvSpPr>
        <p:spPr>
          <a:xfrm>
            <a:off x="1077411" y="2699499"/>
            <a:ext cx="364442" cy="360040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Oval 36"/>
          <p:cNvSpPr/>
          <p:nvPr/>
        </p:nvSpPr>
        <p:spPr>
          <a:xfrm>
            <a:off x="1615861" y="2699421"/>
            <a:ext cx="364442" cy="360040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Oval 37"/>
          <p:cNvSpPr/>
          <p:nvPr/>
        </p:nvSpPr>
        <p:spPr>
          <a:xfrm>
            <a:off x="3333612" y="2699421"/>
            <a:ext cx="364442" cy="360040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Oval 38"/>
          <p:cNvSpPr/>
          <p:nvPr/>
        </p:nvSpPr>
        <p:spPr>
          <a:xfrm>
            <a:off x="5033310" y="2693950"/>
            <a:ext cx="364442" cy="360040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59762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b="1" dirty="0" smtClean="0"/>
              <a:t>FLEXIBLE JOB-SHOP SCHEDULING PROBLEM (FJSP)</a:t>
            </a:r>
            <a:endParaRPr lang="pt-BR" b="1" dirty="0"/>
          </a:p>
        </p:txBody>
      </p:sp>
      <p:graphicFrame>
        <p:nvGraphicFramePr>
          <p:cNvPr id="18" name="Tabela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1273643"/>
              </p:ext>
            </p:extLst>
          </p:nvPr>
        </p:nvGraphicFramePr>
        <p:xfrm>
          <a:off x="969327" y="3010540"/>
          <a:ext cx="5088015" cy="30952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5335"/>
                <a:gridCol w="565335"/>
                <a:gridCol w="565335"/>
                <a:gridCol w="565335"/>
                <a:gridCol w="565335"/>
                <a:gridCol w="565335"/>
                <a:gridCol w="565335"/>
                <a:gridCol w="565335"/>
                <a:gridCol w="565335"/>
              </a:tblGrid>
              <a:tr h="309521">
                <a:tc>
                  <a:txBody>
                    <a:bodyPr/>
                    <a:lstStyle/>
                    <a:p>
                      <a:pPr algn="ctr"/>
                      <a:r>
                        <a:rPr lang="pt-BR" sz="1500" dirty="0" smtClean="0"/>
                        <a:t>1</a:t>
                      </a:r>
                      <a:endParaRPr lang="pt-BR" sz="1500" dirty="0"/>
                    </a:p>
                  </a:txBody>
                  <a:tcPr marL="76320" marR="76320" marT="38160" marB="381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 smtClean="0"/>
                        <a:t>1</a:t>
                      </a:r>
                      <a:endParaRPr lang="pt-BR" sz="1500" dirty="0"/>
                    </a:p>
                  </a:txBody>
                  <a:tcPr marL="76320" marR="76320" marT="38160" marB="381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 smtClean="0"/>
                        <a:t>3</a:t>
                      </a:r>
                      <a:endParaRPr lang="pt-BR" sz="1500" dirty="0"/>
                    </a:p>
                  </a:txBody>
                  <a:tcPr marL="76320" marR="76320" marT="38160" marB="381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 smtClean="0"/>
                        <a:t>2</a:t>
                      </a:r>
                      <a:endParaRPr lang="pt-BR" sz="1500" dirty="0"/>
                    </a:p>
                  </a:txBody>
                  <a:tcPr marL="76320" marR="76320" marT="38160" marB="381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 smtClean="0"/>
                        <a:t>1</a:t>
                      </a:r>
                      <a:endParaRPr lang="pt-BR" sz="1500" dirty="0"/>
                    </a:p>
                  </a:txBody>
                  <a:tcPr marL="76320" marR="76320" marT="38160" marB="381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 smtClean="0"/>
                        <a:t>2</a:t>
                      </a:r>
                      <a:endParaRPr lang="pt-BR" sz="1500" dirty="0"/>
                    </a:p>
                  </a:txBody>
                  <a:tcPr marL="76320" marR="76320" marT="38160" marB="381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 smtClean="0"/>
                        <a:t>3</a:t>
                      </a:r>
                      <a:endParaRPr lang="pt-BR" sz="1500" dirty="0"/>
                    </a:p>
                  </a:txBody>
                  <a:tcPr marL="76320" marR="76320" marT="38160" marB="381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 smtClean="0"/>
                        <a:t>1</a:t>
                      </a:r>
                      <a:endParaRPr lang="pt-BR" sz="1500" dirty="0"/>
                    </a:p>
                  </a:txBody>
                  <a:tcPr marL="76320" marR="76320" marT="38160" marB="381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 smtClean="0"/>
                        <a:t>2</a:t>
                      </a:r>
                      <a:endParaRPr lang="pt-BR" sz="1500" dirty="0"/>
                    </a:p>
                  </a:txBody>
                  <a:tcPr marL="76320" marR="76320" marT="38160" marB="38160"/>
                </a:tc>
              </a:tr>
            </a:tbl>
          </a:graphicData>
        </a:graphic>
      </p:graphicFrame>
      <p:graphicFrame>
        <p:nvGraphicFramePr>
          <p:cNvPr id="19" name="Tabela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404542"/>
              </p:ext>
            </p:extLst>
          </p:nvPr>
        </p:nvGraphicFramePr>
        <p:xfrm>
          <a:off x="2703453" y="2032571"/>
          <a:ext cx="1513184" cy="403822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465595"/>
                <a:gridCol w="543194"/>
                <a:gridCol w="504395"/>
              </a:tblGrid>
              <a:tr h="201911"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O</a:t>
                      </a:r>
                      <a:r>
                        <a:rPr lang="pt-BR" sz="1000" baseline="-25000" dirty="0" smtClean="0"/>
                        <a:t>2,1</a:t>
                      </a:r>
                      <a:endParaRPr lang="pt-BR" sz="1000" baseline="-25000" dirty="0"/>
                    </a:p>
                  </a:txBody>
                  <a:tcPr marL="49270" marR="49270" marT="24635" marB="24635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00" dirty="0" smtClean="0"/>
                        <a:t>O</a:t>
                      </a:r>
                      <a:r>
                        <a:rPr lang="pt-BR" sz="1000" baseline="-25000" dirty="0" smtClean="0"/>
                        <a:t>2,2</a:t>
                      </a:r>
                    </a:p>
                  </a:txBody>
                  <a:tcPr marL="49270" marR="49270" marT="24635" marB="24635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00" dirty="0" smtClean="0"/>
                        <a:t>O</a:t>
                      </a:r>
                      <a:r>
                        <a:rPr lang="pt-BR" sz="1000" baseline="-25000" dirty="0" smtClean="0"/>
                        <a:t>2,3</a:t>
                      </a:r>
                    </a:p>
                  </a:txBody>
                  <a:tcPr marL="49270" marR="49270" marT="24635" marB="24635"/>
                </a:tc>
              </a:tr>
              <a:tr h="201911"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2</a:t>
                      </a:r>
                      <a:endParaRPr lang="pt-BR" sz="1000" b="1" dirty="0"/>
                    </a:p>
                  </a:txBody>
                  <a:tcPr marL="49270" marR="49270" marT="24635" marB="246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dirty="0" smtClean="0"/>
                        <a:t>1</a:t>
                      </a:r>
                      <a:endParaRPr lang="pt-BR" sz="1000" b="0" dirty="0"/>
                    </a:p>
                  </a:txBody>
                  <a:tcPr marL="49270" marR="49270" marT="24635" marB="246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dirty="0" smtClean="0"/>
                        <a:t>2</a:t>
                      </a:r>
                      <a:endParaRPr lang="pt-BR" sz="1000" b="0" dirty="0"/>
                    </a:p>
                  </a:txBody>
                  <a:tcPr marL="49270" marR="49270" marT="24635" marB="24635"/>
                </a:tc>
              </a:tr>
            </a:tbl>
          </a:graphicData>
        </a:graphic>
      </p:graphicFrame>
      <p:sp>
        <p:nvSpPr>
          <p:cNvPr id="20" name="CaixaDeTexto 19"/>
          <p:cNvSpPr txBox="1"/>
          <p:nvPr/>
        </p:nvSpPr>
        <p:spPr>
          <a:xfrm>
            <a:off x="3049195" y="1777860"/>
            <a:ext cx="6540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b="1" dirty="0" smtClean="0">
                <a:solidFill>
                  <a:schemeClr val="accent3">
                    <a:lumMod val="75000"/>
                  </a:schemeClr>
                </a:solidFill>
              </a:rPr>
              <a:t>JOB 2</a:t>
            </a:r>
            <a:endParaRPr lang="pt-BR" sz="11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graphicFrame>
        <p:nvGraphicFramePr>
          <p:cNvPr id="21" name="Tabela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8659212"/>
              </p:ext>
            </p:extLst>
          </p:nvPr>
        </p:nvGraphicFramePr>
        <p:xfrm>
          <a:off x="4215771" y="2027527"/>
          <a:ext cx="1513184" cy="4038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5595"/>
                <a:gridCol w="543194"/>
                <a:gridCol w="504395"/>
              </a:tblGrid>
              <a:tr h="201911"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O</a:t>
                      </a:r>
                      <a:r>
                        <a:rPr lang="pt-BR" sz="1000" baseline="-25000" dirty="0" smtClean="0"/>
                        <a:t>3,1</a:t>
                      </a:r>
                      <a:endParaRPr lang="pt-BR" sz="1000" baseline="-25000" dirty="0"/>
                    </a:p>
                  </a:txBody>
                  <a:tcPr marL="49270" marR="49270" marT="24635" marB="24635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00" dirty="0" smtClean="0"/>
                        <a:t>O</a:t>
                      </a:r>
                      <a:r>
                        <a:rPr lang="pt-BR" sz="1000" baseline="-25000" dirty="0" smtClean="0"/>
                        <a:t>3,2</a:t>
                      </a:r>
                    </a:p>
                  </a:txBody>
                  <a:tcPr marL="49270" marR="49270" marT="24635" marB="24635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00" dirty="0" smtClean="0"/>
                        <a:t>O</a:t>
                      </a:r>
                      <a:r>
                        <a:rPr lang="pt-BR" sz="1000" baseline="-25000" dirty="0" smtClean="0"/>
                        <a:t>3,3</a:t>
                      </a:r>
                    </a:p>
                  </a:txBody>
                  <a:tcPr marL="49270" marR="49270" marT="24635" marB="24635"/>
                </a:tc>
              </a:tr>
              <a:tr h="201911"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3</a:t>
                      </a:r>
                      <a:endParaRPr lang="pt-BR" sz="1000" b="1" dirty="0"/>
                    </a:p>
                  </a:txBody>
                  <a:tcPr marL="49270" marR="49270" marT="24635" marB="246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1</a:t>
                      </a:r>
                      <a:endParaRPr lang="pt-BR" sz="1000" b="0" dirty="0"/>
                    </a:p>
                  </a:txBody>
                  <a:tcPr marL="49270" marR="49270" marT="24635" marB="246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2</a:t>
                      </a:r>
                      <a:endParaRPr lang="pt-BR" sz="1000" b="0" dirty="0"/>
                    </a:p>
                  </a:txBody>
                  <a:tcPr marL="49270" marR="49270" marT="24635" marB="24635"/>
                </a:tc>
              </a:tr>
            </a:tbl>
          </a:graphicData>
        </a:graphic>
      </p:graphicFrame>
      <p:sp>
        <p:nvSpPr>
          <p:cNvPr id="22" name="CaixaDeTexto 21"/>
          <p:cNvSpPr txBox="1"/>
          <p:nvPr/>
        </p:nvSpPr>
        <p:spPr>
          <a:xfrm>
            <a:off x="4561513" y="1772816"/>
            <a:ext cx="6540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JOB 3</a:t>
            </a:r>
            <a:endParaRPr lang="pt-BR" sz="11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aphicFrame>
        <p:nvGraphicFramePr>
          <p:cNvPr id="23" name="Tabela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3744001"/>
              </p:ext>
            </p:extLst>
          </p:nvPr>
        </p:nvGraphicFramePr>
        <p:xfrm>
          <a:off x="1190419" y="2032571"/>
          <a:ext cx="1513184" cy="403822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65595"/>
                <a:gridCol w="543194"/>
                <a:gridCol w="504395"/>
              </a:tblGrid>
              <a:tr h="201911"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O</a:t>
                      </a:r>
                      <a:r>
                        <a:rPr lang="pt-BR" sz="1000" baseline="-25000" dirty="0" smtClean="0"/>
                        <a:t>1,1</a:t>
                      </a:r>
                      <a:endParaRPr lang="pt-BR" sz="1000" baseline="-25000" dirty="0"/>
                    </a:p>
                  </a:txBody>
                  <a:tcPr marL="49270" marR="49270" marT="24635" marB="24635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00" dirty="0" smtClean="0"/>
                        <a:t>O</a:t>
                      </a:r>
                      <a:r>
                        <a:rPr lang="pt-BR" sz="1000" baseline="-25000" dirty="0" smtClean="0"/>
                        <a:t>1,2</a:t>
                      </a:r>
                    </a:p>
                  </a:txBody>
                  <a:tcPr marL="49270" marR="49270" marT="24635" marB="24635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00" dirty="0" smtClean="0"/>
                        <a:t>O</a:t>
                      </a:r>
                      <a:r>
                        <a:rPr lang="pt-BR" sz="1000" baseline="-25000" dirty="0" smtClean="0"/>
                        <a:t>1,3</a:t>
                      </a:r>
                    </a:p>
                  </a:txBody>
                  <a:tcPr marL="49270" marR="49270" marT="24635" marB="24635"/>
                </a:tc>
              </a:tr>
              <a:tr h="201911"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1</a:t>
                      </a:r>
                      <a:endParaRPr lang="pt-BR" sz="1000" b="1" dirty="0"/>
                    </a:p>
                  </a:txBody>
                  <a:tcPr marL="49270" marR="49270" marT="24635" marB="246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1</a:t>
                      </a:r>
                      <a:endParaRPr lang="pt-BR" sz="1000" b="0" dirty="0"/>
                    </a:p>
                  </a:txBody>
                  <a:tcPr marL="49270" marR="49270" marT="24635" marB="246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3</a:t>
                      </a:r>
                      <a:endParaRPr lang="pt-BR" sz="1000" b="0" dirty="0"/>
                    </a:p>
                  </a:txBody>
                  <a:tcPr marL="49270" marR="49270" marT="24635" marB="24635"/>
                </a:tc>
              </a:tr>
            </a:tbl>
          </a:graphicData>
        </a:graphic>
      </p:graphicFrame>
      <p:sp>
        <p:nvSpPr>
          <p:cNvPr id="24" name="CaixaDeTexto 23"/>
          <p:cNvSpPr txBox="1"/>
          <p:nvPr/>
        </p:nvSpPr>
        <p:spPr>
          <a:xfrm>
            <a:off x="1536161" y="1777860"/>
            <a:ext cx="6540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b="1" dirty="0" smtClean="0">
                <a:solidFill>
                  <a:srgbClr val="C00000"/>
                </a:solidFill>
              </a:rPr>
              <a:t>JOB 1</a:t>
            </a:r>
            <a:endParaRPr lang="pt-BR" sz="1100" b="1" dirty="0">
              <a:solidFill>
                <a:srgbClr val="C00000"/>
              </a:solidFill>
            </a:endParaRPr>
          </a:p>
        </p:txBody>
      </p:sp>
      <p:sp>
        <p:nvSpPr>
          <p:cNvPr id="25" name="Chave Direita 24"/>
          <p:cNvSpPr/>
          <p:nvPr/>
        </p:nvSpPr>
        <p:spPr>
          <a:xfrm rot="5400000">
            <a:off x="3424669" y="1149390"/>
            <a:ext cx="181555" cy="2868567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aphicFrame>
        <p:nvGraphicFramePr>
          <p:cNvPr id="26" name="Tabela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7042110"/>
              </p:ext>
            </p:extLst>
          </p:nvPr>
        </p:nvGraphicFramePr>
        <p:xfrm>
          <a:off x="971600" y="2780928"/>
          <a:ext cx="5099535" cy="21624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66615"/>
                <a:gridCol w="537455"/>
                <a:gridCol w="595775"/>
                <a:gridCol w="566615"/>
                <a:gridCol w="566615"/>
                <a:gridCol w="566615"/>
                <a:gridCol w="566615"/>
                <a:gridCol w="566615"/>
                <a:gridCol w="566615"/>
              </a:tblGrid>
              <a:tr h="216241"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76320" marR="76320" marT="38160" marB="3816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76320" marR="76320" marT="38160" marB="3816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76320" marR="76320" marT="38160" marB="3816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76320" marR="76320" marT="38160" marB="3816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76320" marR="76320" marT="38160" marB="3816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76320" marR="76320" marT="38160" marB="3816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76320" marR="76320" marT="38160" marB="3816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8</a:t>
                      </a:r>
                      <a:endParaRPr lang="pt-BR" sz="900" dirty="0"/>
                    </a:p>
                  </a:txBody>
                  <a:tcPr marL="76320" marR="76320" marT="38160" marB="3816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9</a:t>
                      </a:r>
                      <a:endParaRPr lang="pt-BR" sz="900" dirty="0"/>
                    </a:p>
                  </a:txBody>
                  <a:tcPr marL="76320" marR="76320" marT="38160" marB="38160"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7" name="Tabela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860562"/>
              </p:ext>
            </p:extLst>
          </p:nvPr>
        </p:nvGraphicFramePr>
        <p:xfrm>
          <a:off x="-121135" y="2782469"/>
          <a:ext cx="1024538" cy="53759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24538"/>
              </a:tblGrid>
              <a:tr h="228961">
                <a:tc>
                  <a:txBody>
                    <a:bodyPr/>
                    <a:lstStyle/>
                    <a:p>
                      <a:pPr algn="r"/>
                      <a:r>
                        <a:rPr lang="pt-BR" sz="1000" dirty="0" smtClean="0"/>
                        <a:t>Operação (</a:t>
                      </a:r>
                      <a:r>
                        <a:rPr lang="pt-BR" sz="1000" dirty="0" err="1" smtClean="0"/>
                        <a:t>O</a:t>
                      </a:r>
                      <a:r>
                        <a:rPr lang="pt-BR" sz="1000" baseline="-25000" dirty="0" err="1" smtClean="0"/>
                        <a:t>ij</a:t>
                      </a:r>
                      <a:r>
                        <a:rPr lang="pt-BR" sz="1000" dirty="0" smtClean="0"/>
                        <a:t>)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76320" marR="76320" marT="38160" marB="38160"/>
                </a:tc>
              </a:tr>
              <a:tr h="308631">
                <a:tc>
                  <a:txBody>
                    <a:bodyPr/>
                    <a:lstStyle/>
                    <a:p>
                      <a:pPr algn="r"/>
                      <a:r>
                        <a:rPr lang="pt-BR" sz="1200" dirty="0" smtClean="0"/>
                        <a:t>Máquina (M)</a:t>
                      </a:r>
                      <a:endParaRPr lang="pt-BR" sz="1200" b="1" dirty="0">
                        <a:solidFill>
                          <a:schemeClr val="tx1"/>
                        </a:solidFill>
                      </a:endParaRPr>
                    </a:p>
                  </a:txBody>
                  <a:tcPr marL="76320" marR="76320" marT="38160" marB="38160"/>
                </a:tc>
              </a:tr>
            </a:tbl>
          </a:graphicData>
        </a:graphic>
      </p:graphicFrame>
      <p:sp>
        <p:nvSpPr>
          <p:cNvPr id="29" name="CaixaDeTexto 28"/>
          <p:cNvSpPr txBox="1"/>
          <p:nvPr/>
        </p:nvSpPr>
        <p:spPr>
          <a:xfrm>
            <a:off x="6074071" y="2846799"/>
            <a:ext cx="313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= subproblema de </a:t>
            </a:r>
            <a:r>
              <a:rPr lang="pt-BR" b="1" u="sng" dirty="0" smtClean="0">
                <a:solidFill>
                  <a:schemeClr val="accent6">
                    <a:lumMod val="75000"/>
                  </a:schemeClr>
                </a:solidFill>
              </a:rPr>
              <a:t>Roteamento</a:t>
            </a:r>
            <a:endParaRPr lang="pt-BR" b="1" u="sng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0" name="CaixaDeTexto 29"/>
          <p:cNvSpPr txBox="1"/>
          <p:nvPr/>
        </p:nvSpPr>
        <p:spPr>
          <a:xfrm>
            <a:off x="193541" y="5590748"/>
            <a:ext cx="2855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Subproblema de </a:t>
            </a:r>
            <a:r>
              <a:rPr lang="pt-BR" b="1" u="sng" dirty="0" smtClean="0">
                <a:solidFill>
                  <a:schemeClr val="accent6">
                    <a:lumMod val="75000"/>
                  </a:schemeClr>
                </a:solidFill>
              </a:rPr>
              <a:t>Produção</a:t>
            </a:r>
            <a:r>
              <a:rPr lang="pt-BR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pt-BR" dirty="0" smtClean="0"/>
              <a:t>=</a:t>
            </a:r>
            <a:endParaRPr lang="pt-BR" dirty="0"/>
          </a:p>
        </p:txBody>
      </p:sp>
      <p:graphicFrame>
        <p:nvGraphicFramePr>
          <p:cNvPr id="31" name="Tabela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429050"/>
              </p:ext>
            </p:extLst>
          </p:nvPr>
        </p:nvGraphicFramePr>
        <p:xfrm>
          <a:off x="3049195" y="5589240"/>
          <a:ext cx="3021940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07970"/>
                <a:gridCol w="1070886"/>
                <a:gridCol w="543084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>
                          <a:solidFill>
                            <a:schemeClr val="tx1"/>
                          </a:solidFill>
                        </a:rPr>
                        <a:t>{1, 2, 5, 8}</a:t>
                      </a:r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{4, 6, 9}</a:t>
                      </a:r>
                      <a:endParaRPr lang="pt-BR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?</a:t>
                      </a:r>
                      <a:endParaRPr lang="pt-BR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2" name="CaixaDeTexto 31"/>
          <p:cNvSpPr txBox="1"/>
          <p:nvPr/>
        </p:nvSpPr>
        <p:spPr>
          <a:xfrm>
            <a:off x="3448627" y="5991017"/>
            <a:ext cx="498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M1</a:t>
            </a:r>
            <a:endParaRPr lang="pt-BR" dirty="0"/>
          </a:p>
        </p:txBody>
      </p:sp>
      <p:sp>
        <p:nvSpPr>
          <p:cNvPr id="33" name="CaixaDeTexto 32"/>
          <p:cNvSpPr txBox="1"/>
          <p:nvPr/>
        </p:nvSpPr>
        <p:spPr>
          <a:xfrm>
            <a:off x="5558487" y="5988015"/>
            <a:ext cx="498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M3</a:t>
            </a:r>
            <a:endParaRPr lang="pt-BR" dirty="0"/>
          </a:p>
        </p:txBody>
      </p:sp>
      <p:sp>
        <p:nvSpPr>
          <p:cNvPr id="34" name="CaixaDeTexto 33"/>
          <p:cNvSpPr txBox="1"/>
          <p:nvPr/>
        </p:nvSpPr>
        <p:spPr>
          <a:xfrm>
            <a:off x="4722935" y="5988015"/>
            <a:ext cx="498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>
                <a:solidFill>
                  <a:schemeClr val="accent6">
                    <a:lumMod val="75000"/>
                  </a:schemeClr>
                </a:solidFill>
              </a:rPr>
              <a:t>M2</a:t>
            </a:r>
            <a:endParaRPr lang="pt-BR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cxnSp>
        <p:nvCxnSpPr>
          <p:cNvPr id="28" name="Conector de Seta Reta 27"/>
          <p:cNvCxnSpPr/>
          <p:nvPr/>
        </p:nvCxnSpPr>
        <p:spPr>
          <a:xfrm flipH="1" flipV="1">
            <a:off x="2949619" y="3333432"/>
            <a:ext cx="1773317" cy="23597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" name="Conector de Seta Reta 34"/>
          <p:cNvCxnSpPr/>
          <p:nvPr/>
        </p:nvCxnSpPr>
        <p:spPr>
          <a:xfrm flipH="1" flipV="1">
            <a:off x="4112404" y="3320061"/>
            <a:ext cx="872445" cy="23731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6" name="Conector de Seta Reta 35"/>
          <p:cNvCxnSpPr/>
          <p:nvPr/>
        </p:nvCxnSpPr>
        <p:spPr>
          <a:xfrm flipV="1">
            <a:off x="5215531" y="3320062"/>
            <a:ext cx="513424" cy="23731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7" name="Oval 36"/>
          <p:cNvSpPr/>
          <p:nvPr/>
        </p:nvSpPr>
        <p:spPr>
          <a:xfrm>
            <a:off x="2767398" y="2699421"/>
            <a:ext cx="364442" cy="360040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Oval 37"/>
          <p:cNvSpPr/>
          <p:nvPr/>
        </p:nvSpPr>
        <p:spPr>
          <a:xfrm>
            <a:off x="3919526" y="2699421"/>
            <a:ext cx="364442" cy="360040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Oval 38"/>
          <p:cNvSpPr/>
          <p:nvPr/>
        </p:nvSpPr>
        <p:spPr>
          <a:xfrm>
            <a:off x="5580112" y="2693950"/>
            <a:ext cx="364442" cy="360040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79385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b="1" dirty="0" smtClean="0"/>
              <a:t>FLEXIBLE JOB-SHOP SCHEDULING PROBLEM (FJSP)</a:t>
            </a:r>
            <a:endParaRPr lang="pt-BR" b="1" dirty="0"/>
          </a:p>
        </p:txBody>
      </p:sp>
      <p:graphicFrame>
        <p:nvGraphicFramePr>
          <p:cNvPr id="18" name="Tabela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1273643"/>
              </p:ext>
            </p:extLst>
          </p:nvPr>
        </p:nvGraphicFramePr>
        <p:xfrm>
          <a:off x="969327" y="3010540"/>
          <a:ext cx="5088015" cy="30952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5335"/>
                <a:gridCol w="565335"/>
                <a:gridCol w="565335"/>
                <a:gridCol w="565335"/>
                <a:gridCol w="565335"/>
                <a:gridCol w="565335"/>
                <a:gridCol w="565335"/>
                <a:gridCol w="565335"/>
                <a:gridCol w="565335"/>
              </a:tblGrid>
              <a:tr h="309521">
                <a:tc>
                  <a:txBody>
                    <a:bodyPr/>
                    <a:lstStyle/>
                    <a:p>
                      <a:pPr algn="ctr"/>
                      <a:r>
                        <a:rPr lang="pt-BR" sz="1500" dirty="0" smtClean="0"/>
                        <a:t>1</a:t>
                      </a:r>
                      <a:endParaRPr lang="pt-BR" sz="1500" dirty="0"/>
                    </a:p>
                  </a:txBody>
                  <a:tcPr marL="76320" marR="76320" marT="38160" marB="381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 smtClean="0"/>
                        <a:t>1</a:t>
                      </a:r>
                      <a:endParaRPr lang="pt-BR" sz="1500" dirty="0"/>
                    </a:p>
                  </a:txBody>
                  <a:tcPr marL="76320" marR="76320" marT="38160" marB="381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 smtClean="0"/>
                        <a:t>3</a:t>
                      </a:r>
                      <a:endParaRPr lang="pt-BR" sz="1500" dirty="0"/>
                    </a:p>
                  </a:txBody>
                  <a:tcPr marL="76320" marR="76320" marT="38160" marB="381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 smtClean="0"/>
                        <a:t>2</a:t>
                      </a:r>
                      <a:endParaRPr lang="pt-BR" sz="1500" dirty="0"/>
                    </a:p>
                  </a:txBody>
                  <a:tcPr marL="76320" marR="76320" marT="38160" marB="381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 smtClean="0"/>
                        <a:t>1</a:t>
                      </a:r>
                      <a:endParaRPr lang="pt-BR" sz="1500" dirty="0"/>
                    </a:p>
                  </a:txBody>
                  <a:tcPr marL="76320" marR="76320" marT="38160" marB="381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 smtClean="0"/>
                        <a:t>2</a:t>
                      </a:r>
                      <a:endParaRPr lang="pt-BR" sz="1500" dirty="0"/>
                    </a:p>
                  </a:txBody>
                  <a:tcPr marL="76320" marR="76320" marT="38160" marB="381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 smtClean="0"/>
                        <a:t>3</a:t>
                      </a:r>
                      <a:endParaRPr lang="pt-BR" sz="1500" dirty="0"/>
                    </a:p>
                  </a:txBody>
                  <a:tcPr marL="76320" marR="76320" marT="38160" marB="381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 smtClean="0"/>
                        <a:t>1</a:t>
                      </a:r>
                      <a:endParaRPr lang="pt-BR" sz="1500" dirty="0"/>
                    </a:p>
                  </a:txBody>
                  <a:tcPr marL="76320" marR="76320" marT="38160" marB="381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 smtClean="0"/>
                        <a:t>2</a:t>
                      </a:r>
                      <a:endParaRPr lang="pt-BR" sz="1500" dirty="0"/>
                    </a:p>
                  </a:txBody>
                  <a:tcPr marL="76320" marR="76320" marT="38160" marB="38160"/>
                </a:tc>
              </a:tr>
            </a:tbl>
          </a:graphicData>
        </a:graphic>
      </p:graphicFrame>
      <p:graphicFrame>
        <p:nvGraphicFramePr>
          <p:cNvPr id="19" name="Tabela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404542"/>
              </p:ext>
            </p:extLst>
          </p:nvPr>
        </p:nvGraphicFramePr>
        <p:xfrm>
          <a:off x="2703453" y="2032571"/>
          <a:ext cx="1513184" cy="403822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465595"/>
                <a:gridCol w="543194"/>
                <a:gridCol w="504395"/>
              </a:tblGrid>
              <a:tr h="201911"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O</a:t>
                      </a:r>
                      <a:r>
                        <a:rPr lang="pt-BR" sz="1000" baseline="-25000" dirty="0" smtClean="0"/>
                        <a:t>2,1</a:t>
                      </a:r>
                      <a:endParaRPr lang="pt-BR" sz="1000" baseline="-25000" dirty="0"/>
                    </a:p>
                  </a:txBody>
                  <a:tcPr marL="49270" marR="49270" marT="24635" marB="24635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00" dirty="0" smtClean="0"/>
                        <a:t>O</a:t>
                      </a:r>
                      <a:r>
                        <a:rPr lang="pt-BR" sz="1000" baseline="-25000" dirty="0" smtClean="0"/>
                        <a:t>2,2</a:t>
                      </a:r>
                    </a:p>
                  </a:txBody>
                  <a:tcPr marL="49270" marR="49270" marT="24635" marB="24635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00" dirty="0" smtClean="0"/>
                        <a:t>O</a:t>
                      </a:r>
                      <a:r>
                        <a:rPr lang="pt-BR" sz="1000" baseline="-25000" dirty="0" smtClean="0"/>
                        <a:t>2,3</a:t>
                      </a:r>
                    </a:p>
                  </a:txBody>
                  <a:tcPr marL="49270" marR="49270" marT="24635" marB="24635"/>
                </a:tc>
              </a:tr>
              <a:tr h="201911"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2</a:t>
                      </a:r>
                      <a:endParaRPr lang="pt-BR" sz="1000" b="1" dirty="0"/>
                    </a:p>
                  </a:txBody>
                  <a:tcPr marL="49270" marR="49270" marT="24635" marB="246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dirty="0" smtClean="0"/>
                        <a:t>1</a:t>
                      </a:r>
                      <a:endParaRPr lang="pt-BR" sz="1000" b="0" dirty="0"/>
                    </a:p>
                  </a:txBody>
                  <a:tcPr marL="49270" marR="49270" marT="24635" marB="246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dirty="0" smtClean="0"/>
                        <a:t>2</a:t>
                      </a:r>
                      <a:endParaRPr lang="pt-BR" sz="1000" b="0" dirty="0"/>
                    </a:p>
                  </a:txBody>
                  <a:tcPr marL="49270" marR="49270" marT="24635" marB="24635"/>
                </a:tc>
              </a:tr>
            </a:tbl>
          </a:graphicData>
        </a:graphic>
      </p:graphicFrame>
      <p:sp>
        <p:nvSpPr>
          <p:cNvPr id="20" name="CaixaDeTexto 19"/>
          <p:cNvSpPr txBox="1"/>
          <p:nvPr/>
        </p:nvSpPr>
        <p:spPr>
          <a:xfrm>
            <a:off x="3049195" y="1777860"/>
            <a:ext cx="6540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b="1" dirty="0" smtClean="0">
                <a:solidFill>
                  <a:schemeClr val="accent3">
                    <a:lumMod val="75000"/>
                  </a:schemeClr>
                </a:solidFill>
              </a:rPr>
              <a:t>JOB 2</a:t>
            </a:r>
            <a:endParaRPr lang="pt-BR" sz="11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graphicFrame>
        <p:nvGraphicFramePr>
          <p:cNvPr id="21" name="Tabela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8659212"/>
              </p:ext>
            </p:extLst>
          </p:nvPr>
        </p:nvGraphicFramePr>
        <p:xfrm>
          <a:off x="4215771" y="2027527"/>
          <a:ext cx="1513184" cy="4038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5595"/>
                <a:gridCol w="543194"/>
                <a:gridCol w="504395"/>
              </a:tblGrid>
              <a:tr h="201911"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O</a:t>
                      </a:r>
                      <a:r>
                        <a:rPr lang="pt-BR" sz="1000" baseline="-25000" dirty="0" smtClean="0"/>
                        <a:t>3,1</a:t>
                      </a:r>
                      <a:endParaRPr lang="pt-BR" sz="1000" baseline="-25000" dirty="0"/>
                    </a:p>
                  </a:txBody>
                  <a:tcPr marL="49270" marR="49270" marT="24635" marB="24635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00" dirty="0" smtClean="0"/>
                        <a:t>O</a:t>
                      </a:r>
                      <a:r>
                        <a:rPr lang="pt-BR" sz="1000" baseline="-25000" dirty="0" smtClean="0"/>
                        <a:t>3,2</a:t>
                      </a:r>
                    </a:p>
                  </a:txBody>
                  <a:tcPr marL="49270" marR="49270" marT="24635" marB="24635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00" dirty="0" smtClean="0"/>
                        <a:t>O</a:t>
                      </a:r>
                      <a:r>
                        <a:rPr lang="pt-BR" sz="1000" baseline="-25000" dirty="0" smtClean="0"/>
                        <a:t>3,3</a:t>
                      </a:r>
                    </a:p>
                  </a:txBody>
                  <a:tcPr marL="49270" marR="49270" marT="24635" marB="24635"/>
                </a:tc>
              </a:tr>
              <a:tr h="201911"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3</a:t>
                      </a:r>
                      <a:endParaRPr lang="pt-BR" sz="1000" b="1" dirty="0"/>
                    </a:p>
                  </a:txBody>
                  <a:tcPr marL="49270" marR="49270" marT="24635" marB="246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1</a:t>
                      </a:r>
                      <a:endParaRPr lang="pt-BR" sz="1000" b="0" dirty="0"/>
                    </a:p>
                  </a:txBody>
                  <a:tcPr marL="49270" marR="49270" marT="24635" marB="246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2</a:t>
                      </a:r>
                      <a:endParaRPr lang="pt-BR" sz="1000" b="0" dirty="0"/>
                    </a:p>
                  </a:txBody>
                  <a:tcPr marL="49270" marR="49270" marT="24635" marB="24635"/>
                </a:tc>
              </a:tr>
            </a:tbl>
          </a:graphicData>
        </a:graphic>
      </p:graphicFrame>
      <p:sp>
        <p:nvSpPr>
          <p:cNvPr id="22" name="CaixaDeTexto 21"/>
          <p:cNvSpPr txBox="1"/>
          <p:nvPr/>
        </p:nvSpPr>
        <p:spPr>
          <a:xfrm>
            <a:off x="4561513" y="1772816"/>
            <a:ext cx="6540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JOB 3</a:t>
            </a:r>
            <a:endParaRPr lang="pt-BR" sz="11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aphicFrame>
        <p:nvGraphicFramePr>
          <p:cNvPr id="23" name="Tabela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3744001"/>
              </p:ext>
            </p:extLst>
          </p:nvPr>
        </p:nvGraphicFramePr>
        <p:xfrm>
          <a:off x="1190419" y="2032571"/>
          <a:ext cx="1513184" cy="403822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65595"/>
                <a:gridCol w="543194"/>
                <a:gridCol w="504395"/>
              </a:tblGrid>
              <a:tr h="201911"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O</a:t>
                      </a:r>
                      <a:r>
                        <a:rPr lang="pt-BR" sz="1000" baseline="-25000" dirty="0" smtClean="0"/>
                        <a:t>1,1</a:t>
                      </a:r>
                      <a:endParaRPr lang="pt-BR" sz="1000" baseline="-25000" dirty="0"/>
                    </a:p>
                  </a:txBody>
                  <a:tcPr marL="49270" marR="49270" marT="24635" marB="24635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00" dirty="0" smtClean="0"/>
                        <a:t>O</a:t>
                      </a:r>
                      <a:r>
                        <a:rPr lang="pt-BR" sz="1000" baseline="-25000" dirty="0" smtClean="0"/>
                        <a:t>1,2</a:t>
                      </a:r>
                    </a:p>
                  </a:txBody>
                  <a:tcPr marL="49270" marR="49270" marT="24635" marB="24635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00" dirty="0" smtClean="0"/>
                        <a:t>O</a:t>
                      </a:r>
                      <a:r>
                        <a:rPr lang="pt-BR" sz="1000" baseline="-25000" dirty="0" smtClean="0"/>
                        <a:t>1,3</a:t>
                      </a:r>
                    </a:p>
                  </a:txBody>
                  <a:tcPr marL="49270" marR="49270" marT="24635" marB="24635"/>
                </a:tc>
              </a:tr>
              <a:tr h="201911"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1</a:t>
                      </a:r>
                      <a:endParaRPr lang="pt-BR" sz="1000" b="1" dirty="0"/>
                    </a:p>
                  </a:txBody>
                  <a:tcPr marL="49270" marR="49270" marT="24635" marB="246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1</a:t>
                      </a:r>
                      <a:endParaRPr lang="pt-BR" sz="1000" b="0" dirty="0"/>
                    </a:p>
                  </a:txBody>
                  <a:tcPr marL="49270" marR="49270" marT="24635" marB="246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3</a:t>
                      </a:r>
                      <a:endParaRPr lang="pt-BR" sz="1000" b="0" dirty="0"/>
                    </a:p>
                  </a:txBody>
                  <a:tcPr marL="49270" marR="49270" marT="24635" marB="24635"/>
                </a:tc>
              </a:tr>
            </a:tbl>
          </a:graphicData>
        </a:graphic>
      </p:graphicFrame>
      <p:sp>
        <p:nvSpPr>
          <p:cNvPr id="24" name="CaixaDeTexto 23"/>
          <p:cNvSpPr txBox="1"/>
          <p:nvPr/>
        </p:nvSpPr>
        <p:spPr>
          <a:xfrm>
            <a:off x="1536161" y="1777860"/>
            <a:ext cx="6540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b="1" dirty="0" smtClean="0">
                <a:solidFill>
                  <a:srgbClr val="C00000"/>
                </a:solidFill>
              </a:rPr>
              <a:t>JOB 1</a:t>
            </a:r>
            <a:endParaRPr lang="pt-BR" sz="1100" b="1" dirty="0">
              <a:solidFill>
                <a:srgbClr val="C00000"/>
              </a:solidFill>
            </a:endParaRPr>
          </a:p>
        </p:txBody>
      </p:sp>
      <p:sp>
        <p:nvSpPr>
          <p:cNvPr id="25" name="Chave Direita 24"/>
          <p:cNvSpPr/>
          <p:nvPr/>
        </p:nvSpPr>
        <p:spPr>
          <a:xfrm rot="5400000">
            <a:off x="3424669" y="1149390"/>
            <a:ext cx="181555" cy="2868567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aphicFrame>
        <p:nvGraphicFramePr>
          <p:cNvPr id="26" name="Tabela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7042110"/>
              </p:ext>
            </p:extLst>
          </p:nvPr>
        </p:nvGraphicFramePr>
        <p:xfrm>
          <a:off x="971600" y="2780928"/>
          <a:ext cx="5099535" cy="21624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66615"/>
                <a:gridCol w="537455"/>
                <a:gridCol w="595775"/>
                <a:gridCol w="566615"/>
                <a:gridCol w="566615"/>
                <a:gridCol w="566615"/>
                <a:gridCol w="566615"/>
                <a:gridCol w="566615"/>
                <a:gridCol w="566615"/>
              </a:tblGrid>
              <a:tr h="216241"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76320" marR="76320" marT="38160" marB="3816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76320" marR="76320" marT="38160" marB="3816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76320" marR="76320" marT="38160" marB="3816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76320" marR="76320" marT="38160" marB="3816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76320" marR="76320" marT="38160" marB="3816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76320" marR="76320" marT="38160" marB="3816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76320" marR="76320" marT="38160" marB="3816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8</a:t>
                      </a:r>
                      <a:endParaRPr lang="pt-BR" sz="900" dirty="0"/>
                    </a:p>
                  </a:txBody>
                  <a:tcPr marL="76320" marR="76320" marT="38160" marB="3816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9</a:t>
                      </a:r>
                      <a:endParaRPr lang="pt-BR" sz="900" dirty="0"/>
                    </a:p>
                  </a:txBody>
                  <a:tcPr marL="76320" marR="76320" marT="38160" marB="38160"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7" name="Tabela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860562"/>
              </p:ext>
            </p:extLst>
          </p:nvPr>
        </p:nvGraphicFramePr>
        <p:xfrm>
          <a:off x="-121135" y="2782469"/>
          <a:ext cx="1024538" cy="53759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24538"/>
              </a:tblGrid>
              <a:tr h="228961">
                <a:tc>
                  <a:txBody>
                    <a:bodyPr/>
                    <a:lstStyle/>
                    <a:p>
                      <a:pPr algn="r"/>
                      <a:r>
                        <a:rPr lang="pt-BR" sz="1000" dirty="0" smtClean="0"/>
                        <a:t>Operação (</a:t>
                      </a:r>
                      <a:r>
                        <a:rPr lang="pt-BR" sz="1000" dirty="0" err="1" smtClean="0"/>
                        <a:t>O</a:t>
                      </a:r>
                      <a:r>
                        <a:rPr lang="pt-BR" sz="1000" baseline="-25000" dirty="0" err="1" smtClean="0"/>
                        <a:t>ij</a:t>
                      </a:r>
                      <a:r>
                        <a:rPr lang="pt-BR" sz="1000" dirty="0" smtClean="0"/>
                        <a:t>)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76320" marR="76320" marT="38160" marB="38160"/>
                </a:tc>
              </a:tr>
              <a:tr h="308631">
                <a:tc>
                  <a:txBody>
                    <a:bodyPr/>
                    <a:lstStyle/>
                    <a:p>
                      <a:pPr algn="r"/>
                      <a:r>
                        <a:rPr lang="pt-BR" sz="1200" dirty="0" smtClean="0"/>
                        <a:t>Máquina (M)</a:t>
                      </a:r>
                      <a:endParaRPr lang="pt-BR" sz="1200" b="1" dirty="0">
                        <a:solidFill>
                          <a:schemeClr val="tx1"/>
                        </a:solidFill>
                      </a:endParaRPr>
                    </a:p>
                  </a:txBody>
                  <a:tcPr marL="76320" marR="76320" marT="38160" marB="38160"/>
                </a:tc>
              </a:tr>
            </a:tbl>
          </a:graphicData>
        </a:graphic>
      </p:graphicFrame>
      <p:sp>
        <p:nvSpPr>
          <p:cNvPr id="29" name="CaixaDeTexto 28"/>
          <p:cNvSpPr txBox="1"/>
          <p:nvPr/>
        </p:nvSpPr>
        <p:spPr>
          <a:xfrm>
            <a:off x="6074071" y="2846799"/>
            <a:ext cx="313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= subproblema de </a:t>
            </a:r>
            <a:r>
              <a:rPr lang="pt-BR" b="1" u="sng" dirty="0" smtClean="0">
                <a:solidFill>
                  <a:schemeClr val="accent6">
                    <a:lumMod val="75000"/>
                  </a:schemeClr>
                </a:solidFill>
              </a:rPr>
              <a:t>Roteamento</a:t>
            </a:r>
            <a:endParaRPr lang="pt-BR" b="1" u="sng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0" name="CaixaDeTexto 29"/>
          <p:cNvSpPr txBox="1"/>
          <p:nvPr/>
        </p:nvSpPr>
        <p:spPr>
          <a:xfrm>
            <a:off x="193541" y="5590748"/>
            <a:ext cx="2855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Subproblema de </a:t>
            </a:r>
            <a:r>
              <a:rPr lang="pt-BR" b="1" u="sng" dirty="0" smtClean="0">
                <a:solidFill>
                  <a:schemeClr val="accent6">
                    <a:lumMod val="75000"/>
                  </a:schemeClr>
                </a:solidFill>
              </a:rPr>
              <a:t>Produção</a:t>
            </a:r>
            <a:r>
              <a:rPr lang="pt-BR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pt-BR" dirty="0" smtClean="0"/>
              <a:t>=</a:t>
            </a:r>
            <a:endParaRPr lang="pt-BR" dirty="0"/>
          </a:p>
        </p:txBody>
      </p:sp>
      <p:graphicFrame>
        <p:nvGraphicFramePr>
          <p:cNvPr id="31" name="Tabela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0088869"/>
              </p:ext>
            </p:extLst>
          </p:nvPr>
        </p:nvGraphicFramePr>
        <p:xfrm>
          <a:off x="3049194" y="5578440"/>
          <a:ext cx="3250997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78790"/>
                <a:gridCol w="1152128"/>
                <a:gridCol w="720079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>
                          <a:solidFill>
                            <a:schemeClr val="tx1"/>
                          </a:solidFill>
                        </a:rPr>
                        <a:t>{1, 2, 5, 8}</a:t>
                      </a:r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 smtClean="0">
                          <a:solidFill>
                            <a:schemeClr val="tx1"/>
                          </a:solidFill>
                        </a:rPr>
                        <a:t>{4, 6, 9}</a:t>
                      </a:r>
                      <a:endParaRPr lang="pt-BR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{3, 7}</a:t>
                      </a:r>
                      <a:endParaRPr lang="pt-BR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2" name="CaixaDeTexto 31"/>
          <p:cNvSpPr txBox="1"/>
          <p:nvPr/>
        </p:nvSpPr>
        <p:spPr>
          <a:xfrm>
            <a:off x="3448627" y="5991017"/>
            <a:ext cx="498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M1</a:t>
            </a:r>
            <a:endParaRPr lang="pt-BR" dirty="0"/>
          </a:p>
        </p:txBody>
      </p:sp>
      <p:sp>
        <p:nvSpPr>
          <p:cNvPr id="33" name="CaixaDeTexto 32"/>
          <p:cNvSpPr txBox="1"/>
          <p:nvPr/>
        </p:nvSpPr>
        <p:spPr>
          <a:xfrm>
            <a:off x="5558487" y="5988015"/>
            <a:ext cx="498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>
                <a:solidFill>
                  <a:schemeClr val="accent6">
                    <a:lumMod val="75000"/>
                  </a:schemeClr>
                </a:solidFill>
              </a:rPr>
              <a:t>M3</a:t>
            </a:r>
            <a:endParaRPr lang="pt-BR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4" name="CaixaDeTexto 33"/>
          <p:cNvSpPr txBox="1"/>
          <p:nvPr/>
        </p:nvSpPr>
        <p:spPr>
          <a:xfrm>
            <a:off x="4722935" y="5988015"/>
            <a:ext cx="498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M2</a:t>
            </a:r>
            <a:endParaRPr lang="pt-BR" dirty="0"/>
          </a:p>
        </p:txBody>
      </p:sp>
      <p:cxnSp>
        <p:nvCxnSpPr>
          <p:cNvPr id="28" name="Conector de Seta Reta 27"/>
          <p:cNvCxnSpPr/>
          <p:nvPr/>
        </p:nvCxnSpPr>
        <p:spPr>
          <a:xfrm flipH="1" flipV="1">
            <a:off x="2411761" y="3320062"/>
            <a:ext cx="3384375" cy="23731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" name="Conector de Seta Reta 34"/>
          <p:cNvCxnSpPr/>
          <p:nvPr/>
        </p:nvCxnSpPr>
        <p:spPr>
          <a:xfrm flipH="1" flipV="1">
            <a:off x="4644009" y="3320062"/>
            <a:ext cx="1413333" cy="23731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7" name="Oval 36"/>
          <p:cNvSpPr/>
          <p:nvPr/>
        </p:nvSpPr>
        <p:spPr>
          <a:xfrm>
            <a:off x="2195736" y="2699421"/>
            <a:ext cx="364442" cy="360040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Oval 37"/>
          <p:cNvSpPr/>
          <p:nvPr/>
        </p:nvSpPr>
        <p:spPr>
          <a:xfrm>
            <a:off x="4461787" y="2699421"/>
            <a:ext cx="364442" cy="360040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27110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b="1" dirty="0" smtClean="0"/>
              <a:t>FLEXIBLE JOB-SHOP SCHEDULING PROBLEM (FJSP)</a:t>
            </a:r>
            <a:endParaRPr lang="pt-BR" b="1" dirty="0"/>
          </a:p>
        </p:txBody>
      </p:sp>
      <p:graphicFrame>
        <p:nvGraphicFramePr>
          <p:cNvPr id="18" name="Tabela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972174"/>
              </p:ext>
            </p:extLst>
          </p:nvPr>
        </p:nvGraphicFramePr>
        <p:xfrm>
          <a:off x="426806" y="3037499"/>
          <a:ext cx="5088015" cy="30952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5335"/>
                <a:gridCol w="565335"/>
                <a:gridCol w="565335"/>
                <a:gridCol w="565335"/>
                <a:gridCol w="565335"/>
                <a:gridCol w="565335"/>
                <a:gridCol w="565335"/>
                <a:gridCol w="565335"/>
                <a:gridCol w="565335"/>
              </a:tblGrid>
              <a:tr h="309521">
                <a:tc>
                  <a:txBody>
                    <a:bodyPr/>
                    <a:lstStyle/>
                    <a:p>
                      <a:pPr algn="ctr"/>
                      <a:r>
                        <a:rPr lang="pt-BR" sz="1500" dirty="0" smtClean="0"/>
                        <a:t>1</a:t>
                      </a:r>
                      <a:endParaRPr lang="pt-BR" sz="1500" dirty="0"/>
                    </a:p>
                  </a:txBody>
                  <a:tcPr marL="76320" marR="76320" marT="38160" marB="381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 smtClean="0"/>
                        <a:t>1</a:t>
                      </a:r>
                      <a:endParaRPr lang="pt-BR" sz="1500" dirty="0"/>
                    </a:p>
                  </a:txBody>
                  <a:tcPr marL="76320" marR="76320" marT="38160" marB="381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 smtClean="0"/>
                        <a:t>3</a:t>
                      </a:r>
                      <a:endParaRPr lang="pt-BR" sz="1500" dirty="0"/>
                    </a:p>
                  </a:txBody>
                  <a:tcPr marL="76320" marR="76320" marT="38160" marB="381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 smtClean="0"/>
                        <a:t>2</a:t>
                      </a:r>
                      <a:endParaRPr lang="pt-BR" sz="1500" dirty="0"/>
                    </a:p>
                  </a:txBody>
                  <a:tcPr marL="76320" marR="76320" marT="38160" marB="381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 smtClean="0"/>
                        <a:t>1</a:t>
                      </a:r>
                      <a:endParaRPr lang="pt-BR" sz="1500" dirty="0"/>
                    </a:p>
                  </a:txBody>
                  <a:tcPr marL="76320" marR="76320" marT="38160" marB="381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 smtClean="0"/>
                        <a:t>2</a:t>
                      </a:r>
                      <a:endParaRPr lang="pt-BR" sz="1500" dirty="0"/>
                    </a:p>
                  </a:txBody>
                  <a:tcPr marL="76320" marR="76320" marT="38160" marB="381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 smtClean="0"/>
                        <a:t>3</a:t>
                      </a:r>
                      <a:endParaRPr lang="pt-BR" sz="1500" dirty="0"/>
                    </a:p>
                  </a:txBody>
                  <a:tcPr marL="76320" marR="76320" marT="38160" marB="381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 smtClean="0"/>
                        <a:t>1</a:t>
                      </a:r>
                      <a:endParaRPr lang="pt-BR" sz="1500" dirty="0"/>
                    </a:p>
                  </a:txBody>
                  <a:tcPr marL="76320" marR="76320" marT="38160" marB="381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 smtClean="0"/>
                        <a:t>2</a:t>
                      </a:r>
                      <a:endParaRPr lang="pt-BR" sz="1500" dirty="0"/>
                    </a:p>
                  </a:txBody>
                  <a:tcPr marL="76320" marR="76320" marT="38160" marB="38160"/>
                </a:tc>
              </a:tr>
            </a:tbl>
          </a:graphicData>
        </a:graphic>
      </p:graphicFrame>
      <p:graphicFrame>
        <p:nvGraphicFramePr>
          <p:cNvPr id="26" name="Tabela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5317634"/>
              </p:ext>
            </p:extLst>
          </p:nvPr>
        </p:nvGraphicFramePr>
        <p:xfrm>
          <a:off x="429079" y="2807887"/>
          <a:ext cx="5099535" cy="21624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66615"/>
                <a:gridCol w="537455"/>
                <a:gridCol w="595775"/>
                <a:gridCol w="566615"/>
                <a:gridCol w="566615"/>
                <a:gridCol w="566615"/>
                <a:gridCol w="566615"/>
                <a:gridCol w="566615"/>
                <a:gridCol w="566615"/>
              </a:tblGrid>
              <a:tr h="216241"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76320" marR="76320" marT="38160" marB="3816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76320" marR="76320" marT="38160" marB="3816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76320" marR="76320" marT="38160" marB="3816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76320" marR="76320" marT="38160" marB="3816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76320" marR="76320" marT="38160" marB="3816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76320" marR="76320" marT="38160" marB="3816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76320" marR="76320" marT="38160" marB="3816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8</a:t>
                      </a:r>
                      <a:endParaRPr lang="pt-BR" sz="900" dirty="0"/>
                    </a:p>
                  </a:txBody>
                  <a:tcPr marL="76320" marR="76320" marT="38160" marB="3816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9</a:t>
                      </a:r>
                      <a:endParaRPr lang="pt-BR" sz="900" dirty="0"/>
                    </a:p>
                  </a:txBody>
                  <a:tcPr marL="76320" marR="76320" marT="38160" marB="38160"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29" name="CaixaDeTexto 28"/>
          <p:cNvSpPr txBox="1"/>
          <p:nvPr/>
        </p:nvSpPr>
        <p:spPr>
          <a:xfrm>
            <a:off x="1216205" y="2365900"/>
            <a:ext cx="2964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Subproblema de </a:t>
            </a:r>
            <a:r>
              <a:rPr lang="pt-BR" b="1" u="sng" dirty="0" smtClean="0">
                <a:solidFill>
                  <a:schemeClr val="accent6">
                    <a:lumMod val="75000"/>
                  </a:schemeClr>
                </a:solidFill>
              </a:rPr>
              <a:t>Roteamento</a:t>
            </a:r>
            <a:endParaRPr lang="pt-BR" b="1" u="sng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0" name="CaixaDeTexto 29"/>
          <p:cNvSpPr txBox="1"/>
          <p:nvPr/>
        </p:nvSpPr>
        <p:spPr>
          <a:xfrm>
            <a:off x="702516" y="4045045"/>
            <a:ext cx="2687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Subproblema de </a:t>
            </a:r>
            <a:r>
              <a:rPr lang="pt-BR" b="1" u="sng" dirty="0" smtClean="0">
                <a:solidFill>
                  <a:schemeClr val="accent6">
                    <a:lumMod val="75000"/>
                  </a:schemeClr>
                </a:solidFill>
              </a:rPr>
              <a:t>Produção</a:t>
            </a:r>
            <a:endParaRPr lang="pt-BR" dirty="0"/>
          </a:p>
        </p:txBody>
      </p:sp>
      <p:graphicFrame>
        <p:nvGraphicFramePr>
          <p:cNvPr id="31" name="Tabela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2284319"/>
              </p:ext>
            </p:extLst>
          </p:nvPr>
        </p:nvGraphicFramePr>
        <p:xfrm>
          <a:off x="420688" y="4427239"/>
          <a:ext cx="3250997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78790"/>
                <a:gridCol w="1152128"/>
                <a:gridCol w="720079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>
                          <a:solidFill>
                            <a:schemeClr val="tx1"/>
                          </a:solidFill>
                        </a:rPr>
                        <a:t>{1, 2, 5, 8}</a:t>
                      </a:r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 smtClean="0">
                          <a:solidFill>
                            <a:schemeClr val="tx1"/>
                          </a:solidFill>
                        </a:rPr>
                        <a:t>{4, 6, 9}</a:t>
                      </a:r>
                      <a:endParaRPr lang="pt-BR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>
                          <a:solidFill>
                            <a:schemeClr val="tx1"/>
                          </a:solidFill>
                        </a:rPr>
                        <a:t>{3, 7}</a:t>
                      </a:r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2" name="CaixaDeTexto 31"/>
          <p:cNvSpPr txBox="1"/>
          <p:nvPr/>
        </p:nvSpPr>
        <p:spPr>
          <a:xfrm>
            <a:off x="852736" y="4751657"/>
            <a:ext cx="498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/>
              <a:t>M1</a:t>
            </a:r>
            <a:endParaRPr lang="pt-BR" b="1" dirty="0"/>
          </a:p>
        </p:txBody>
      </p:sp>
      <p:sp>
        <p:nvSpPr>
          <p:cNvPr id="33" name="CaixaDeTexto 32"/>
          <p:cNvSpPr txBox="1"/>
          <p:nvPr/>
        </p:nvSpPr>
        <p:spPr>
          <a:xfrm>
            <a:off x="3063527" y="4749668"/>
            <a:ext cx="453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/>
              <a:t>M3</a:t>
            </a:r>
            <a:endParaRPr lang="pt-BR" b="1" dirty="0"/>
          </a:p>
        </p:txBody>
      </p:sp>
      <p:sp>
        <p:nvSpPr>
          <p:cNvPr id="34" name="CaixaDeTexto 33"/>
          <p:cNvSpPr txBox="1"/>
          <p:nvPr/>
        </p:nvSpPr>
        <p:spPr>
          <a:xfrm>
            <a:off x="2115476" y="4751657"/>
            <a:ext cx="498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/>
              <a:t>M2</a:t>
            </a:r>
            <a:endParaRPr lang="pt-BR" b="1" dirty="0"/>
          </a:p>
        </p:txBody>
      </p:sp>
      <p:sp>
        <p:nvSpPr>
          <p:cNvPr id="3" name="CaixaDeTexto 2"/>
          <p:cNvSpPr txBox="1"/>
          <p:nvPr/>
        </p:nvSpPr>
        <p:spPr>
          <a:xfrm>
            <a:off x="3779913" y="4427239"/>
            <a:ext cx="51712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smtClean="0"/>
              <a:t>= Dado o </a:t>
            </a:r>
            <a:r>
              <a:rPr lang="pt-BR" sz="1600" b="1" dirty="0" smtClean="0">
                <a:solidFill>
                  <a:schemeClr val="accent6">
                    <a:lumMod val="75000"/>
                  </a:schemeClr>
                </a:solidFill>
              </a:rPr>
              <a:t>Roteamento</a:t>
            </a:r>
            <a:r>
              <a:rPr lang="pt-BR" sz="1600" dirty="0" smtClean="0"/>
              <a:t>, é a </a:t>
            </a:r>
            <a:r>
              <a:rPr lang="pt-BR" sz="1600" u="sng" dirty="0" smtClean="0"/>
              <a:t>MELHOR</a:t>
            </a:r>
            <a:r>
              <a:rPr lang="pt-BR" sz="1600" dirty="0" smtClean="0"/>
              <a:t> </a:t>
            </a:r>
            <a:r>
              <a:rPr lang="pt-BR" sz="1600" smtClean="0"/>
              <a:t>ordem de </a:t>
            </a:r>
            <a:r>
              <a:rPr lang="pt-BR" sz="1600" b="1" smtClean="0">
                <a:solidFill>
                  <a:schemeClr val="accent6">
                    <a:lumMod val="75000"/>
                  </a:schemeClr>
                </a:solidFill>
              </a:rPr>
              <a:t>Produção</a:t>
            </a:r>
            <a:r>
              <a:rPr lang="pt-BR" sz="1600" dirty="0" smtClean="0"/>
              <a:t>?</a:t>
            </a:r>
            <a:endParaRPr lang="pt-BR" sz="1600" dirty="0"/>
          </a:p>
        </p:txBody>
      </p:sp>
      <p:sp>
        <p:nvSpPr>
          <p:cNvPr id="39" name="CaixaDeTexto 38"/>
          <p:cNvSpPr txBox="1"/>
          <p:nvPr/>
        </p:nvSpPr>
        <p:spPr>
          <a:xfrm>
            <a:off x="5652120" y="2916007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= É o </a:t>
            </a:r>
            <a:r>
              <a:rPr lang="pt-BR" u="sng" smtClean="0"/>
              <a:t>MELHOR</a:t>
            </a:r>
            <a:r>
              <a:rPr lang="pt-BR" smtClean="0"/>
              <a:t> </a:t>
            </a:r>
            <a:r>
              <a:rPr lang="pt-BR" b="1" smtClean="0">
                <a:solidFill>
                  <a:schemeClr val="accent6">
                    <a:lumMod val="75000"/>
                  </a:schemeClr>
                </a:solidFill>
              </a:rPr>
              <a:t>Roteamento</a:t>
            </a:r>
            <a:r>
              <a:rPr lang="pt-BR" smtClean="0"/>
              <a:t>?</a:t>
            </a:r>
            <a:endParaRPr lang="pt-BR" dirty="0"/>
          </a:p>
        </p:txBody>
      </p:sp>
      <p:sp>
        <p:nvSpPr>
          <p:cNvPr id="4" name="CaixaDeTexto 3"/>
          <p:cNvSpPr txBox="1"/>
          <p:nvPr/>
        </p:nvSpPr>
        <p:spPr>
          <a:xfrm>
            <a:off x="2156178" y="5863372"/>
            <a:ext cx="4831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Otimização através de representação </a:t>
            </a:r>
            <a:r>
              <a:rPr lang="pt-BR" b="1" u="sng" dirty="0" smtClean="0"/>
              <a:t>hierárquica</a:t>
            </a:r>
            <a:r>
              <a:rPr lang="pt-BR" dirty="0" smtClean="0"/>
              <a:t>!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18225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TÓPICOS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Introdução</a:t>
            </a:r>
          </a:p>
          <a:p>
            <a:r>
              <a:rPr lang="pt-BR" dirty="0" smtClean="0"/>
              <a:t>Problema</a:t>
            </a:r>
          </a:p>
          <a:p>
            <a:r>
              <a:rPr lang="pt-BR" b="1" dirty="0" smtClean="0">
                <a:solidFill>
                  <a:schemeClr val="accent6">
                    <a:lumMod val="75000"/>
                  </a:schemeClr>
                </a:solidFill>
              </a:rPr>
              <a:t>Objetivo da Pesquisa</a:t>
            </a:r>
          </a:p>
          <a:p>
            <a:r>
              <a:rPr lang="pt-BR" dirty="0" smtClean="0"/>
              <a:t>Conceitos Gerais</a:t>
            </a:r>
          </a:p>
          <a:p>
            <a:r>
              <a:rPr lang="pt-BR" dirty="0" smtClean="0"/>
              <a:t>Trabalhos Relacionados</a:t>
            </a:r>
          </a:p>
          <a:p>
            <a:r>
              <a:rPr lang="pt-BR" dirty="0" smtClean="0"/>
              <a:t>Proposta</a:t>
            </a:r>
          </a:p>
          <a:p>
            <a:r>
              <a:rPr lang="pt-BR" dirty="0" smtClean="0"/>
              <a:t>Considerações Finais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90825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b="1" dirty="0" smtClean="0"/>
              <a:t>OBJETIVOS DA PESQUISA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5144"/>
          </a:xfrm>
        </p:spPr>
        <p:txBody>
          <a:bodyPr/>
          <a:lstStyle/>
          <a:p>
            <a:r>
              <a:rPr lang="pt-BR" dirty="0" smtClean="0"/>
              <a:t>Resolução do </a:t>
            </a:r>
            <a:r>
              <a:rPr lang="pt-BR" i="1" dirty="0" smtClean="0"/>
              <a:t>FJSP</a:t>
            </a:r>
            <a:r>
              <a:rPr lang="pt-BR" dirty="0" smtClean="0"/>
              <a:t> através da aplicação do algoritmo </a:t>
            </a:r>
            <a:r>
              <a:rPr lang="pt-BR" b="1" i="1" dirty="0" smtClean="0"/>
              <a:t>Enxame de Partículas (PSO) </a:t>
            </a:r>
            <a:r>
              <a:rPr lang="pt-BR" dirty="0" smtClean="0"/>
              <a:t>combinado com a utilização do mecanismo de busca local </a:t>
            </a:r>
            <a:r>
              <a:rPr lang="pt-BR" b="1" i="1" dirty="0" smtClean="0"/>
              <a:t>Arrefecimento Simulado </a:t>
            </a:r>
            <a:r>
              <a:rPr lang="pt-BR" i="1" dirty="0" smtClean="0"/>
              <a:t>(do inglês </a:t>
            </a:r>
            <a:r>
              <a:rPr lang="pt-BR" i="1" dirty="0" err="1" smtClean="0"/>
              <a:t>Simulated</a:t>
            </a:r>
            <a:r>
              <a:rPr lang="pt-BR" i="1" dirty="0" smtClean="0"/>
              <a:t> </a:t>
            </a:r>
            <a:r>
              <a:rPr lang="pt-BR" i="1" dirty="0" err="1" smtClean="0"/>
              <a:t>Annealing</a:t>
            </a:r>
            <a:r>
              <a:rPr lang="pt-BR" i="1" dirty="0" smtClean="0"/>
              <a:t> - SA)</a:t>
            </a:r>
            <a:r>
              <a:rPr lang="pt-BR" b="1" i="1" dirty="0" smtClean="0"/>
              <a:t>;</a:t>
            </a:r>
          </a:p>
          <a:p>
            <a:endParaRPr lang="pt-BR" dirty="0"/>
          </a:p>
          <a:p>
            <a:r>
              <a:rPr lang="pt-BR" dirty="0" smtClean="0"/>
              <a:t>Critério de minimização do problema: </a:t>
            </a:r>
            <a:r>
              <a:rPr lang="pt-BR" b="1" dirty="0" smtClean="0"/>
              <a:t>tempo de completude do roteiro de produção </a:t>
            </a:r>
            <a:r>
              <a:rPr lang="pt-BR" b="1" i="1" dirty="0" smtClean="0"/>
              <a:t>(</a:t>
            </a:r>
            <a:r>
              <a:rPr lang="pt-BR" b="1" i="1" dirty="0" err="1" smtClean="0"/>
              <a:t>maskepan</a:t>
            </a:r>
            <a:r>
              <a:rPr lang="pt-BR" b="1" i="1" dirty="0" smtClean="0"/>
              <a:t>)</a:t>
            </a:r>
            <a:r>
              <a:rPr lang="pt-BR" dirty="0" smtClean="0"/>
              <a:t>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379919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TÓPICOS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Introdução</a:t>
            </a:r>
          </a:p>
          <a:p>
            <a:r>
              <a:rPr lang="pt-BR" dirty="0" smtClean="0"/>
              <a:t>Problema</a:t>
            </a:r>
          </a:p>
          <a:p>
            <a:r>
              <a:rPr lang="pt-BR" dirty="0" smtClean="0"/>
              <a:t>Objetivos</a:t>
            </a:r>
          </a:p>
          <a:p>
            <a:r>
              <a:rPr lang="pt-BR" b="1" dirty="0" smtClean="0">
                <a:solidFill>
                  <a:schemeClr val="accent6">
                    <a:lumMod val="75000"/>
                  </a:schemeClr>
                </a:solidFill>
              </a:rPr>
              <a:t>Conceitos Gerais</a:t>
            </a:r>
          </a:p>
          <a:p>
            <a:r>
              <a:rPr lang="pt-BR" dirty="0" smtClean="0"/>
              <a:t>Trabalhos Relacionados</a:t>
            </a:r>
          </a:p>
          <a:p>
            <a:r>
              <a:rPr lang="pt-BR" dirty="0" smtClean="0"/>
              <a:t>Proposta</a:t>
            </a:r>
          </a:p>
          <a:p>
            <a:r>
              <a:rPr lang="pt-BR" dirty="0" smtClean="0"/>
              <a:t>Considerações Finais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372445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PROGRAMAÇÃO DA PRODUÇÃO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Consiste em </a:t>
            </a:r>
            <a:r>
              <a:rPr lang="pt-BR" dirty="0"/>
              <a:t>uma área da </a:t>
            </a:r>
            <a:r>
              <a:rPr lang="pt-BR" dirty="0" smtClean="0"/>
              <a:t>manufatura;</a:t>
            </a:r>
          </a:p>
          <a:p>
            <a:endParaRPr lang="pt-BR" dirty="0"/>
          </a:p>
          <a:p>
            <a:r>
              <a:rPr lang="pt-BR" dirty="0" smtClean="0"/>
              <a:t>O </a:t>
            </a:r>
            <a:r>
              <a:rPr lang="pt-BR" dirty="0"/>
              <a:t>objetivo principal dá-se tanto no planejamento quanto no controle dos recursos do processo </a:t>
            </a:r>
            <a:r>
              <a:rPr lang="pt-BR" dirty="0" smtClean="0"/>
              <a:t>produtivo.</a:t>
            </a:r>
          </a:p>
        </p:txBody>
      </p:sp>
    </p:spTree>
    <p:extLst>
      <p:ext uri="{BB962C8B-B14F-4D97-AF65-F5344CB8AC3E}">
        <p14:creationId xmlns:p14="http://schemas.microsoft.com/office/powerpoint/2010/main" val="4029891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b="1" dirty="0" smtClean="0"/>
              <a:t>ENXAME DE PARTÍCULAS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 fontScale="92500" lnSpcReduction="10000"/>
          </a:bodyPr>
          <a:lstStyle/>
          <a:p>
            <a:r>
              <a:rPr lang="pt-BR" dirty="0" smtClean="0"/>
              <a:t>Otimiza </a:t>
            </a:r>
            <a:r>
              <a:rPr lang="pt-BR" dirty="0"/>
              <a:t>um problema </a:t>
            </a:r>
            <a:r>
              <a:rPr lang="pt-BR" b="1" dirty="0"/>
              <a:t>iterativamente</a:t>
            </a:r>
            <a:r>
              <a:rPr lang="pt-BR" dirty="0"/>
              <a:t> ao tentar melhorar a solução candidata com respeito a uma dada </a:t>
            </a:r>
            <a:r>
              <a:rPr lang="pt-BR" u="sng" dirty="0"/>
              <a:t>medida de </a:t>
            </a:r>
            <a:r>
              <a:rPr lang="pt-BR" u="sng" dirty="0" smtClean="0"/>
              <a:t>qualidade</a:t>
            </a:r>
            <a:r>
              <a:rPr lang="pt-BR" dirty="0" smtClean="0"/>
              <a:t>;</a:t>
            </a:r>
          </a:p>
          <a:p>
            <a:endParaRPr lang="pt-BR" dirty="0"/>
          </a:p>
          <a:p>
            <a:r>
              <a:rPr lang="pt-BR" dirty="0" smtClean="0"/>
              <a:t>Utiliza o conceito de </a:t>
            </a:r>
            <a:r>
              <a:rPr lang="pt-BR" b="1" dirty="0" smtClean="0"/>
              <a:t>inteligência de enxame </a:t>
            </a:r>
            <a:r>
              <a:rPr lang="pt-BR" dirty="0" smtClean="0"/>
              <a:t>para resolver um problema de maneira heurística;</a:t>
            </a:r>
          </a:p>
          <a:p>
            <a:endParaRPr lang="pt-BR" dirty="0"/>
          </a:p>
          <a:p>
            <a:r>
              <a:rPr lang="pt-BR" dirty="0" smtClean="0"/>
              <a:t>Mimetiza o comportamento e mecanismos de sobrevivência de animais (aves, peixes, lobos, etc.)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931936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b="1" dirty="0" smtClean="0"/>
              <a:t>ENXAME DE PARTÍCULAS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972816"/>
          </a:xfrm>
        </p:spPr>
        <p:txBody>
          <a:bodyPr>
            <a:normAutofit fontScale="70000" lnSpcReduction="20000"/>
          </a:bodyPr>
          <a:lstStyle/>
          <a:p>
            <a:r>
              <a:rPr lang="pt-BR" b="1" dirty="0" err="1"/>
              <a:t>Particle</a:t>
            </a:r>
            <a:r>
              <a:rPr lang="pt-BR" b="1" dirty="0"/>
              <a:t> </a:t>
            </a:r>
            <a:r>
              <a:rPr lang="pt-BR" b="1" dirty="0" err="1"/>
              <a:t>Swarm</a:t>
            </a:r>
            <a:r>
              <a:rPr lang="pt-BR" b="1" dirty="0"/>
              <a:t> </a:t>
            </a:r>
            <a:r>
              <a:rPr lang="pt-BR" b="1" dirty="0" err="1"/>
              <a:t>Optimization</a:t>
            </a:r>
            <a:r>
              <a:rPr lang="pt-BR" b="1" dirty="0"/>
              <a:t> (PSO): </a:t>
            </a:r>
            <a:r>
              <a:rPr lang="pt-BR" dirty="0"/>
              <a:t>algoritmo baseado em um modelo simplificado da teoria de enxames (</a:t>
            </a:r>
            <a:r>
              <a:rPr lang="pt-BR" dirty="0" err="1"/>
              <a:t>Swarm</a:t>
            </a:r>
            <a:r>
              <a:rPr lang="pt-BR" dirty="0"/>
              <a:t> </a:t>
            </a:r>
            <a:r>
              <a:rPr lang="pt-BR" dirty="0" err="1"/>
              <a:t>Theory</a:t>
            </a:r>
            <a:r>
              <a:rPr lang="pt-BR" dirty="0"/>
              <a:t>);</a:t>
            </a:r>
          </a:p>
          <a:p>
            <a:endParaRPr lang="pt-BR" dirty="0"/>
          </a:p>
          <a:p>
            <a:r>
              <a:rPr lang="pt-BR" u="sng" dirty="0" smtClean="0"/>
              <a:t>Funcionamento geral:</a:t>
            </a:r>
            <a:r>
              <a:rPr lang="pt-BR" dirty="0" smtClean="0"/>
              <a:t> é regido </a:t>
            </a:r>
            <a:r>
              <a:rPr lang="pt-BR" dirty="0"/>
              <a:t>por experiência pessoal (</a:t>
            </a:r>
            <a:r>
              <a:rPr lang="pt-BR" i="1" dirty="0" err="1"/>
              <a:t>Pbest</a:t>
            </a:r>
            <a:r>
              <a:rPr lang="pt-BR" dirty="0"/>
              <a:t>), experiência </a:t>
            </a:r>
            <a:r>
              <a:rPr lang="pt-BR" dirty="0" smtClean="0"/>
              <a:t>global (</a:t>
            </a:r>
            <a:r>
              <a:rPr lang="pt-BR" i="1" dirty="0" err="1" smtClean="0"/>
              <a:t>Gbest</a:t>
            </a:r>
            <a:r>
              <a:rPr lang="pt-BR" dirty="0"/>
              <a:t>) e o movimento </a:t>
            </a:r>
            <a:r>
              <a:rPr lang="pt-BR" dirty="0" smtClean="0"/>
              <a:t>individual atual para </a:t>
            </a:r>
            <a:r>
              <a:rPr lang="pt-BR" dirty="0"/>
              <a:t>decidir as posições seguintes no espaço de </a:t>
            </a:r>
            <a:r>
              <a:rPr lang="pt-BR" dirty="0" smtClean="0"/>
              <a:t>busca. </a:t>
            </a:r>
            <a:endParaRPr lang="pt-BR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4173408"/>
            <a:ext cx="3492500" cy="2336800"/>
          </a:xfrm>
          <a:prstGeom prst="rect">
            <a:avLst/>
          </a:prstGeom>
        </p:spPr>
      </p:pic>
      <p:grpSp>
        <p:nvGrpSpPr>
          <p:cNvPr id="10" name="Grupo 9"/>
          <p:cNvGrpSpPr/>
          <p:nvPr/>
        </p:nvGrpSpPr>
        <p:grpSpPr>
          <a:xfrm>
            <a:off x="3851920" y="4173408"/>
            <a:ext cx="5039524" cy="2351936"/>
            <a:chOff x="3779912" y="4173408"/>
            <a:chExt cx="5039524" cy="2351936"/>
          </a:xfrm>
        </p:grpSpPr>
        <p:pic>
          <p:nvPicPr>
            <p:cNvPr id="5" name="Imagem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9912" y="4221088"/>
              <a:ext cx="5039524" cy="2304256"/>
            </a:xfrm>
            <a:prstGeom prst="rect">
              <a:avLst/>
            </a:prstGeom>
          </p:spPr>
        </p:pic>
        <p:sp>
          <p:nvSpPr>
            <p:cNvPr id="9" name="Retângulo 8"/>
            <p:cNvSpPr/>
            <p:nvPr/>
          </p:nvSpPr>
          <p:spPr>
            <a:xfrm>
              <a:off x="3779912" y="4173408"/>
              <a:ext cx="1296144" cy="47972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" name="CaixaDeTexto 6"/>
            <p:cNvSpPr txBox="1"/>
            <p:nvPr/>
          </p:nvSpPr>
          <p:spPr>
            <a:xfrm>
              <a:off x="3779912" y="4282467"/>
              <a:ext cx="1296144" cy="26161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pt-BR" sz="1100" dirty="0" smtClean="0"/>
                <a:t>Criar enxame inicial</a:t>
              </a:r>
              <a:endParaRPr lang="pt-BR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1748734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b="1" dirty="0" smtClean="0"/>
              <a:t>ENXAME DE PARTÍCULAS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972816"/>
          </a:xfrm>
        </p:spPr>
        <p:txBody>
          <a:bodyPr>
            <a:normAutofit fontScale="70000" lnSpcReduction="20000"/>
          </a:bodyPr>
          <a:lstStyle/>
          <a:p>
            <a:r>
              <a:rPr lang="pt-BR" dirty="0" smtClean="0"/>
              <a:t>O </a:t>
            </a:r>
            <a:r>
              <a:rPr lang="pt-BR" b="1" dirty="0" smtClean="0"/>
              <a:t>movimento das partículas </a:t>
            </a:r>
            <a:r>
              <a:rPr lang="pt-BR" dirty="0" smtClean="0"/>
              <a:t>(nuvem) é regido por 2 funções:</a:t>
            </a:r>
            <a:endParaRPr lang="pt-BR" dirty="0"/>
          </a:p>
          <a:p>
            <a:endParaRPr lang="pt-BR" dirty="0"/>
          </a:p>
          <a:p>
            <a:pPr lvl="1"/>
            <a:r>
              <a:rPr lang="pt-BR" u="sng" dirty="0"/>
              <a:t>(1a</a:t>
            </a:r>
            <a:r>
              <a:rPr lang="pt-BR" u="sng" dirty="0" smtClean="0"/>
              <a:t>) Velocidade:</a:t>
            </a:r>
            <a:r>
              <a:rPr lang="pt-BR" dirty="0" smtClean="0"/>
              <a:t> </a:t>
            </a:r>
            <a:r>
              <a:rPr lang="en-US" b="1" dirty="0"/>
              <a:t>V</a:t>
            </a:r>
            <a:r>
              <a:rPr lang="en-US" b="1" baseline="-25000" dirty="0"/>
              <a:t>t+1</a:t>
            </a:r>
            <a:r>
              <a:rPr lang="en-US" dirty="0"/>
              <a:t> = </a:t>
            </a:r>
            <a:r>
              <a:rPr lang="en-US" dirty="0" smtClean="0">
                <a:solidFill>
                  <a:srgbClr val="00B0F0"/>
                </a:solidFill>
              </a:rPr>
              <a:t>w*</a:t>
            </a:r>
            <a:r>
              <a:rPr lang="en-US" dirty="0" err="1" smtClean="0">
                <a:solidFill>
                  <a:srgbClr val="00B0F0"/>
                </a:solidFill>
              </a:rPr>
              <a:t>V</a:t>
            </a:r>
            <a:r>
              <a:rPr lang="en-US" baseline="-25000" dirty="0" err="1" smtClean="0">
                <a:solidFill>
                  <a:srgbClr val="00B0F0"/>
                </a:solidFill>
              </a:rPr>
              <a:t>t</a:t>
            </a:r>
            <a:r>
              <a:rPr lang="en-US" dirty="0" smtClean="0"/>
              <a:t> </a:t>
            </a:r>
            <a:r>
              <a:rPr lang="en-US" dirty="0"/>
              <a:t>+ </a:t>
            </a:r>
            <a:r>
              <a:rPr lang="en-US" dirty="0">
                <a:solidFill>
                  <a:srgbClr val="00B050"/>
                </a:solidFill>
              </a:rPr>
              <a:t>c1*r1*(</a:t>
            </a:r>
            <a:r>
              <a:rPr lang="en-US" dirty="0" err="1">
                <a:solidFill>
                  <a:srgbClr val="00B050"/>
                </a:solidFill>
              </a:rPr>
              <a:t>pBest</a:t>
            </a:r>
            <a:r>
              <a:rPr lang="en-US" dirty="0">
                <a:solidFill>
                  <a:srgbClr val="00B050"/>
                </a:solidFill>
              </a:rPr>
              <a:t> - P</a:t>
            </a:r>
            <a:r>
              <a:rPr lang="en-US" baseline="-25000" dirty="0">
                <a:solidFill>
                  <a:srgbClr val="00B050"/>
                </a:solidFill>
              </a:rPr>
              <a:t>t</a:t>
            </a:r>
            <a:r>
              <a:rPr lang="en-US" dirty="0">
                <a:solidFill>
                  <a:srgbClr val="00B050"/>
                </a:solidFill>
              </a:rPr>
              <a:t>) </a:t>
            </a:r>
            <a:r>
              <a:rPr lang="en-US" dirty="0"/>
              <a:t>+ </a:t>
            </a:r>
            <a:r>
              <a:rPr lang="en-US" dirty="0">
                <a:solidFill>
                  <a:schemeClr val="accent6"/>
                </a:solidFill>
              </a:rPr>
              <a:t>c2*r2*(</a:t>
            </a:r>
            <a:r>
              <a:rPr lang="en-US" dirty="0" err="1">
                <a:solidFill>
                  <a:schemeClr val="accent6"/>
                </a:solidFill>
              </a:rPr>
              <a:t>gBest</a:t>
            </a:r>
            <a:r>
              <a:rPr lang="en-US" dirty="0">
                <a:solidFill>
                  <a:schemeClr val="accent6"/>
                </a:solidFill>
              </a:rPr>
              <a:t> - P</a:t>
            </a:r>
            <a:r>
              <a:rPr lang="en-US" baseline="-25000" dirty="0">
                <a:solidFill>
                  <a:schemeClr val="accent6"/>
                </a:solidFill>
              </a:rPr>
              <a:t>t</a:t>
            </a:r>
            <a:r>
              <a:rPr lang="en-US" dirty="0">
                <a:solidFill>
                  <a:schemeClr val="accent6"/>
                </a:solidFill>
              </a:rPr>
              <a:t>)</a:t>
            </a:r>
            <a:endParaRPr lang="pt-BR" dirty="0" smtClean="0">
              <a:solidFill>
                <a:schemeClr val="accent6"/>
              </a:solidFill>
            </a:endParaRPr>
          </a:p>
          <a:p>
            <a:endParaRPr lang="pt-BR" u="sng" dirty="0"/>
          </a:p>
          <a:p>
            <a:pPr lvl="1"/>
            <a:r>
              <a:rPr lang="pt-BR" u="sng" dirty="0" smtClean="0"/>
              <a:t>(1b) Posição:</a:t>
            </a:r>
            <a:r>
              <a:rPr lang="pt-BR" b="1" dirty="0" smtClean="0"/>
              <a:t> P</a:t>
            </a:r>
            <a:r>
              <a:rPr lang="pt-BR" b="1" baseline="-25000" dirty="0" smtClean="0"/>
              <a:t>t+1 </a:t>
            </a:r>
            <a:r>
              <a:rPr lang="pt-BR" b="1" dirty="0" smtClean="0"/>
              <a:t>= </a:t>
            </a:r>
            <a:r>
              <a:rPr lang="pt-BR" b="1" dirty="0" err="1" smtClean="0"/>
              <a:t>P</a:t>
            </a:r>
            <a:r>
              <a:rPr lang="pt-BR" b="1" baseline="-25000" dirty="0" err="1" smtClean="0"/>
              <a:t>t</a:t>
            </a:r>
            <a:r>
              <a:rPr lang="pt-BR" b="1" dirty="0" smtClean="0"/>
              <a:t> + </a:t>
            </a:r>
            <a:r>
              <a:rPr lang="en-US" b="1" dirty="0"/>
              <a:t>V</a:t>
            </a:r>
            <a:r>
              <a:rPr lang="en-US" b="1" baseline="-25000" dirty="0"/>
              <a:t>t+1</a:t>
            </a:r>
            <a:endParaRPr lang="pt-BR" b="1" baseline="-25000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3592384"/>
            <a:ext cx="4320480" cy="2890794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1475656" y="3789410"/>
            <a:ext cx="432048" cy="426829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6" name="Conector de Seta Reta 5"/>
          <p:cNvCxnSpPr>
            <a:stCxn id="5" idx="6"/>
          </p:cNvCxnSpPr>
          <p:nvPr/>
        </p:nvCxnSpPr>
        <p:spPr>
          <a:xfrm>
            <a:off x="1907704" y="4002825"/>
            <a:ext cx="3168352" cy="223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</p:cxnSp>
      <p:sp>
        <p:nvSpPr>
          <p:cNvPr id="12" name="Oval 11"/>
          <p:cNvSpPr/>
          <p:nvPr/>
        </p:nvSpPr>
        <p:spPr>
          <a:xfrm>
            <a:off x="2483768" y="5030706"/>
            <a:ext cx="432048" cy="426829"/>
          </a:xfrm>
          <a:prstGeom prst="ellipse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3" name="Conector de Seta Reta 12"/>
          <p:cNvCxnSpPr/>
          <p:nvPr/>
        </p:nvCxnSpPr>
        <p:spPr>
          <a:xfrm flipV="1">
            <a:off x="2915816" y="5243001"/>
            <a:ext cx="2952328" cy="11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</p:cxnSp>
      <p:sp>
        <p:nvSpPr>
          <p:cNvPr id="15" name="CaixaDeTexto 14"/>
          <p:cNvSpPr txBox="1"/>
          <p:nvPr/>
        </p:nvSpPr>
        <p:spPr>
          <a:xfrm>
            <a:off x="5042336" y="3818159"/>
            <a:ext cx="2213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Ótimo </a:t>
            </a:r>
            <a:r>
              <a:rPr lang="pt-BR" b="1" dirty="0" smtClean="0">
                <a:solidFill>
                  <a:schemeClr val="accent6">
                    <a:lumMod val="75000"/>
                  </a:schemeClr>
                </a:solidFill>
              </a:rPr>
              <a:t>global </a:t>
            </a:r>
            <a:r>
              <a:rPr lang="pt-BR" dirty="0" smtClean="0"/>
              <a:t>=</a:t>
            </a:r>
            <a:r>
              <a:rPr lang="pt-BR" b="1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pt-BR" i="1" dirty="0" err="1" smtClean="0">
                <a:solidFill>
                  <a:schemeClr val="accent6"/>
                </a:solidFill>
              </a:rPr>
              <a:t>gBest</a:t>
            </a:r>
            <a:endParaRPr lang="pt-BR" b="1" i="1" dirty="0">
              <a:solidFill>
                <a:schemeClr val="accent6"/>
              </a:solidFill>
            </a:endParaRPr>
          </a:p>
        </p:txBody>
      </p:sp>
      <p:sp>
        <p:nvSpPr>
          <p:cNvPr id="16" name="CaixaDeTexto 15"/>
          <p:cNvSpPr txBox="1"/>
          <p:nvPr/>
        </p:nvSpPr>
        <p:spPr>
          <a:xfrm>
            <a:off x="5872933" y="5058335"/>
            <a:ext cx="20532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Ótimo </a:t>
            </a:r>
            <a:r>
              <a:rPr lang="pt-BR" b="1" dirty="0" smtClean="0">
                <a:solidFill>
                  <a:srgbClr val="00B050"/>
                </a:solidFill>
              </a:rPr>
              <a:t>local</a:t>
            </a:r>
            <a:r>
              <a:rPr lang="pt-BR" b="1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pt-BR" dirty="0" smtClean="0"/>
              <a:t>= </a:t>
            </a:r>
            <a:r>
              <a:rPr lang="pt-BR" i="1" dirty="0" err="1" smtClean="0">
                <a:solidFill>
                  <a:srgbClr val="00B050"/>
                </a:solidFill>
              </a:rPr>
              <a:t>pBest</a:t>
            </a:r>
            <a:endParaRPr lang="pt-BR" b="1" i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33880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b="1" dirty="0" smtClean="0"/>
              <a:t>SIMULATED ANNEALING (SA)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404864"/>
          </a:xfrm>
        </p:spPr>
        <p:txBody>
          <a:bodyPr>
            <a:normAutofit fontScale="92500" lnSpcReduction="20000"/>
          </a:bodyPr>
          <a:lstStyle/>
          <a:p>
            <a:r>
              <a:rPr lang="pt-BR" dirty="0" smtClean="0"/>
              <a:t>Meta-heurística</a:t>
            </a:r>
            <a:r>
              <a:rPr lang="pt-BR" dirty="0"/>
              <a:t> para </a:t>
            </a:r>
            <a:r>
              <a:rPr lang="pt-BR" b="1" dirty="0"/>
              <a:t>otimização</a:t>
            </a:r>
            <a:r>
              <a:rPr lang="pt-BR" dirty="0"/>
              <a:t> que consiste numa </a:t>
            </a:r>
            <a:r>
              <a:rPr lang="pt-BR" u="sng" dirty="0"/>
              <a:t>técnica de busca </a:t>
            </a:r>
            <a:r>
              <a:rPr lang="pt-BR" u="sng" dirty="0" smtClean="0"/>
              <a:t>local</a:t>
            </a:r>
            <a:r>
              <a:rPr lang="pt-BR" dirty="0" smtClean="0"/>
              <a:t>;</a:t>
            </a:r>
          </a:p>
          <a:p>
            <a:r>
              <a:rPr lang="pt-BR" dirty="0" smtClean="0"/>
              <a:t>Inspirada no processo de </a:t>
            </a:r>
            <a:r>
              <a:rPr lang="pt-BR" b="1" dirty="0" smtClean="0"/>
              <a:t>arrefecimento</a:t>
            </a:r>
            <a:r>
              <a:rPr lang="pt-BR" dirty="0" smtClean="0"/>
              <a:t> </a:t>
            </a:r>
            <a:r>
              <a:rPr lang="pt-BR" b="1" dirty="0" smtClean="0"/>
              <a:t>industrial</a:t>
            </a:r>
            <a:r>
              <a:rPr lang="pt-BR" dirty="0" smtClean="0"/>
              <a:t> </a:t>
            </a:r>
            <a:r>
              <a:rPr lang="pt-BR" dirty="0"/>
              <a:t>(aquecimento e controle de resfriamento) </a:t>
            </a:r>
            <a:r>
              <a:rPr lang="pt-BR" dirty="0" smtClean="0"/>
              <a:t>a fim de </a:t>
            </a:r>
            <a:r>
              <a:rPr lang="pt-BR" u="sng" dirty="0" smtClean="0"/>
              <a:t>melhorar uma solução </a:t>
            </a:r>
            <a:r>
              <a:rPr lang="pt-BR" dirty="0" smtClean="0"/>
              <a:t>inicial;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7561" y="4187626"/>
            <a:ext cx="5136439" cy="2520280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5013176"/>
            <a:ext cx="2448272" cy="1174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3209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TÓPICOS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Introdução</a:t>
            </a:r>
          </a:p>
          <a:p>
            <a:r>
              <a:rPr lang="pt-BR" dirty="0" smtClean="0"/>
              <a:t>Problema</a:t>
            </a:r>
          </a:p>
          <a:p>
            <a:r>
              <a:rPr lang="pt-BR" dirty="0" smtClean="0"/>
              <a:t>Objetivos</a:t>
            </a:r>
          </a:p>
          <a:p>
            <a:r>
              <a:rPr lang="pt-BR" dirty="0" smtClean="0"/>
              <a:t>Conceitos Gerais</a:t>
            </a:r>
          </a:p>
          <a:p>
            <a:r>
              <a:rPr lang="pt-BR" b="1" dirty="0" smtClean="0">
                <a:solidFill>
                  <a:schemeClr val="accent6">
                    <a:lumMod val="75000"/>
                  </a:schemeClr>
                </a:solidFill>
              </a:rPr>
              <a:t>Trabalhos Relacionados</a:t>
            </a:r>
          </a:p>
          <a:p>
            <a:r>
              <a:rPr lang="pt-BR" dirty="0" smtClean="0"/>
              <a:t>Proposta</a:t>
            </a:r>
          </a:p>
          <a:p>
            <a:r>
              <a:rPr lang="pt-BR" dirty="0" smtClean="0"/>
              <a:t>Considerações Finais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154494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b="1" dirty="0" smtClean="0"/>
              <a:t>TRABALHOS RELACIONADOS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748679"/>
          </a:xfrm>
        </p:spPr>
        <p:txBody>
          <a:bodyPr/>
          <a:lstStyle/>
          <a:p>
            <a:r>
              <a:rPr lang="pt-BR" dirty="0" smtClean="0"/>
              <a:t>A pesquisa foi apoiada nos trabalhos de:</a:t>
            </a:r>
          </a:p>
          <a:p>
            <a:endParaRPr lang="pt-BR" dirty="0"/>
          </a:p>
          <a:p>
            <a:endParaRPr lang="pt-BR" dirty="0"/>
          </a:p>
        </p:txBody>
      </p:sp>
      <p:sp>
        <p:nvSpPr>
          <p:cNvPr id="4" name="CaixaDeTexto 3"/>
          <p:cNvSpPr txBox="1"/>
          <p:nvPr/>
        </p:nvSpPr>
        <p:spPr>
          <a:xfrm>
            <a:off x="629041" y="2663521"/>
            <a:ext cx="7848872" cy="4708981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176213"/>
            <a:r>
              <a:rPr lang="pt-BR" sz="2000" b="1" dirty="0" smtClean="0"/>
              <a:t>XIA; WU; (2005)</a:t>
            </a:r>
          </a:p>
          <a:p>
            <a:pPr marL="176213"/>
            <a:r>
              <a:rPr lang="pt-BR" sz="2000" dirty="0" smtClean="0"/>
              <a:t>Algoritmo PSO híbrido multiobjetivo que utiliza a abordagem hierárquica para a resolução do FJSP, apoiado no algoritmo de busca local Arrefecimento Simulado (SA) para a resolução do subproblema de programação.</a:t>
            </a:r>
          </a:p>
          <a:p>
            <a:endParaRPr lang="pt-BR" sz="2000" b="1" dirty="0" smtClean="0"/>
          </a:p>
          <a:p>
            <a:endParaRPr lang="pt-BR" sz="2000" b="1" dirty="0"/>
          </a:p>
          <a:p>
            <a:endParaRPr lang="pt-BR" sz="2000" b="1" dirty="0" smtClean="0"/>
          </a:p>
          <a:p>
            <a:endParaRPr lang="pt-BR" sz="2000" b="1" dirty="0"/>
          </a:p>
          <a:p>
            <a:endParaRPr lang="pt-BR" sz="2000" b="1" dirty="0" smtClean="0"/>
          </a:p>
          <a:p>
            <a:endParaRPr lang="pt-BR" sz="2000" b="1" dirty="0"/>
          </a:p>
          <a:p>
            <a:pPr marL="176213"/>
            <a:r>
              <a:rPr lang="pt-BR" sz="2000" b="1" dirty="0" smtClean="0"/>
              <a:t>ARANHA; G. (2016)</a:t>
            </a:r>
          </a:p>
          <a:p>
            <a:pPr marL="176213"/>
            <a:r>
              <a:rPr lang="pt-BR" sz="2000" dirty="0" smtClean="0"/>
              <a:t>Enxame de Partículas  híbrido de caráter multiobjetivo que também utiliza a abordagem hierárquica para a resolução do FJSP. A fim de resolver o subproblema de programação utiliza os algoritmos de busca local Reinício Aleatório de Subida de Colina (RRHC), Arrefecimento Simulado (SA) e Busca Tabu (TS).</a:t>
            </a:r>
          </a:p>
        </p:txBody>
      </p:sp>
    </p:spTree>
    <p:extLst>
      <p:ext uri="{BB962C8B-B14F-4D97-AF65-F5344CB8AC3E}">
        <p14:creationId xmlns:p14="http://schemas.microsoft.com/office/powerpoint/2010/main" val="2878847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b="1" dirty="0" smtClean="0"/>
              <a:t>TRABALHOS RELACIONADOS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748679"/>
          </a:xfrm>
        </p:spPr>
        <p:txBody>
          <a:bodyPr>
            <a:normAutofit fontScale="85000" lnSpcReduction="10000"/>
          </a:bodyPr>
          <a:lstStyle/>
          <a:p>
            <a:r>
              <a:rPr lang="pt-BR" dirty="0" smtClean="0"/>
              <a:t>Diferenças entre trabalhos, considerando apenas SA:</a:t>
            </a:r>
          </a:p>
          <a:p>
            <a:endParaRPr lang="pt-BR" dirty="0"/>
          </a:p>
          <a:p>
            <a:endParaRPr lang="pt-BR" dirty="0"/>
          </a:p>
        </p:txBody>
      </p:sp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3268139"/>
              </p:ext>
            </p:extLst>
          </p:nvPr>
        </p:nvGraphicFramePr>
        <p:xfrm>
          <a:off x="539552" y="2420888"/>
          <a:ext cx="8064896" cy="4101346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664296"/>
                <a:gridCol w="2448272"/>
                <a:gridCol w="2952328"/>
              </a:tblGrid>
              <a:tr h="504056">
                <a:tc>
                  <a:txBody>
                    <a:bodyPr/>
                    <a:lstStyle/>
                    <a:p>
                      <a:r>
                        <a:rPr lang="pt-BR" dirty="0" smtClean="0"/>
                        <a:t>ITEM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 smtClean="0"/>
                        <a:t>XIA, W.; WU, Z. (2005)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 smtClean="0"/>
                        <a:t>ARANHA, G. (2016)</a:t>
                      </a:r>
                    </a:p>
                  </a:txBody>
                  <a:tcPr/>
                </a:tc>
              </a:tr>
              <a:tr h="579770">
                <a:tc>
                  <a:txBody>
                    <a:bodyPr/>
                    <a:lstStyle/>
                    <a:p>
                      <a:r>
                        <a:rPr lang="pt-BR" dirty="0" smtClean="0"/>
                        <a:t>Codificação estocástica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b="0" dirty="0" smtClean="0"/>
                        <a:t>NÃO</a:t>
                      </a:r>
                      <a:endParaRPr lang="pt-BR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b="0" dirty="0" smtClean="0"/>
                        <a:t>SIM</a:t>
                      </a:r>
                      <a:endParaRPr lang="pt-BR" b="0" dirty="0"/>
                    </a:p>
                  </a:txBody>
                  <a:tcPr/>
                </a:tc>
              </a:tr>
              <a:tr h="579770">
                <a:tc>
                  <a:txBody>
                    <a:bodyPr/>
                    <a:lstStyle/>
                    <a:p>
                      <a:r>
                        <a:rPr lang="pt-BR" dirty="0" smtClean="0"/>
                        <a:t>Função de vizinhança (SA)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‘Swap’ de operações, por máquina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b="0" dirty="0" smtClean="0"/>
                        <a:t>Caminho crítico</a:t>
                      </a:r>
                      <a:endParaRPr lang="pt-BR" b="0" dirty="0"/>
                    </a:p>
                  </a:txBody>
                  <a:tcPr/>
                </a:tc>
              </a:tr>
              <a:tr h="724366">
                <a:tc>
                  <a:txBody>
                    <a:bodyPr/>
                    <a:lstStyle/>
                    <a:p>
                      <a:r>
                        <a:rPr lang="pt-BR" dirty="0" smtClean="0"/>
                        <a:t>Controle </a:t>
                      </a:r>
                      <a:r>
                        <a:rPr lang="pt-BR" dirty="0" err="1" smtClean="0"/>
                        <a:t>antiestagnação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Não possui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b="0" dirty="0" smtClean="0"/>
                        <a:t>Valida as soluções a cada iteração do PSO (amplia o espaço de busca)</a:t>
                      </a:r>
                      <a:endParaRPr lang="pt-BR" b="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pt-BR" dirty="0" smtClean="0"/>
                        <a:t>Máquinas factíveis (problema flexível, 8x8)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Insere valores </a:t>
                      </a:r>
                      <a:r>
                        <a:rPr lang="pt-BR" i="1" dirty="0" smtClean="0"/>
                        <a:t>9999</a:t>
                      </a:r>
                      <a:r>
                        <a:rPr lang="pt-BR" dirty="0" smtClean="0"/>
                        <a:t> (‘infinito) na matriz de tempos, inutilizando assim a máquina para operação não factível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Endereça a operação o maior nível possível na composição da solução</a:t>
                      </a:r>
                      <a:endParaRPr lang="pt-BR" b="1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06725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b="1" dirty="0" smtClean="0"/>
              <a:t>RESULTADOS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74867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pt-BR" u="sng" dirty="0"/>
          </a:p>
          <a:p>
            <a:endParaRPr lang="pt-BR" dirty="0"/>
          </a:p>
        </p:txBody>
      </p:sp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2952870"/>
              </p:ext>
            </p:extLst>
          </p:nvPr>
        </p:nvGraphicFramePr>
        <p:xfrm>
          <a:off x="539552" y="2420888"/>
          <a:ext cx="8064897" cy="2448272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664296"/>
                <a:gridCol w="778217"/>
                <a:gridCol w="835028"/>
                <a:gridCol w="1195067"/>
                <a:gridCol w="2592289"/>
              </a:tblGrid>
              <a:tr h="362524">
                <a:tc rowSpan="2">
                  <a:txBody>
                    <a:bodyPr/>
                    <a:lstStyle/>
                    <a:p>
                      <a:r>
                        <a:rPr lang="pt-BR" dirty="0" err="1" smtClean="0"/>
                        <a:t>NxM</a:t>
                      </a:r>
                      <a:r>
                        <a:rPr lang="pt-BR" dirty="0" smtClean="0"/>
                        <a:t> (</a:t>
                      </a:r>
                      <a:r>
                        <a:rPr lang="pt-BR" dirty="0" err="1" smtClean="0"/>
                        <a:t>dataset</a:t>
                      </a:r>
                      <a:r>
                        <a:rPr lang="pt-BR" dirty="0" smtClean="0"/>
                        <a:t>)</a:t>
                      </a:r>
                      <a:endParaRPr lang="pt-BR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 smtClean="0"/>
                        <a:t>ARANHA, G. (2016)</a:t>
                      </a:r>
                      <a:endParaRPr lang="pt-BR" b="1" dirty="0" smtClean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 smtClean="0"/>
                        <a:t>XIA, W.; WU, Z. (2005)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dirty="0" smtClean="0"/>
                    </a:p>
                  </a:txBody>
                  <a:tcPr/>
                </a:tc>
              </a:tr>
              <a:tr h="362524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b="1" dirty="0" smtClean="0">
                          <a:solidFill>
                            <a:schemeClr val="bg1"/>
                          </a:solidFill>
                        </a:rPr>
                        <a:t>RRHC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b="1" dirty="0" smtClean="0">
                          <a:solidFill>
                            <a:schemeClr val="bg1"/>
                          </a:solidFill>
                        </a:rPr>
                        <a:t>SA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b="1" dirty="0" smtClean="0">
                          <a:solidFill>
                            <a:schemeClr val="bg1"/>
                          </a:solidFill>
                        </a:rPr>
                        <a:t>TS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</a:tr>
              <a:tr h="574641">
                <a:tc>
                  <a:txBody>
                    <a:bodyPr/>
                    <a:lstStyle/>
                    <a:p>
                      <a:r>
                        <a:rPr lang="pt-BR" dirty="0" smtClean="0"/>
                        <a:t>8x8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14</a:t>
                      </a:r>
                      <a:endParaRPr lang="pt-BR" b="0" dirty="0"/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14</a:t>
                      </a:r>
                      <a:endParaRPr lang="pt-BR" b="0" dirty="0"/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14</a:t>
                      </a:r>
                      <a:endParaRPr lang="pt-BR" b="0" dirty="0"/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15</a:t>
                      </a:r>
                      <a:endParaRPr lang="pt-BR" b="0" dirty="0"/>
                    </a:p>
                  </a:txBody>
                  <a:tcPr/>
                </a:tc>
              </a:tr>
              <a:tr h="574641">
                <a:tc>
                  <a:txBody>
                    <a:bodyPr/>
                    <a:lstStyle/>
                    <a:p>
                      <a:r>
                        <a:rPr lang="pt-BR" dirty="0" smtClean="0"/>
                        <a:t>10x10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7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7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7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7</a:t>
                      </a:r>
                      <a:endParaRPr lang="pt-BR" b="0" dirty="0"/>
                    </a:p>
                  </a:txBody>
                  <a:tcPr/>
                </a:tc>
              </a:tr>
              <a:tr h="567470">
                <a:tc>
                  <a:txBody>
                    <a:bodyPr/>
                    <a:lstStyle/>
                    <a:p>
                      <a:r>
                        <a:rPr lang="pt-BR" dirty="0" smtClean="0"/>
                        <a:t>15x10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11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11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11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12</a:t>
                      </a:r>
                      <a:endParaRPr lang="pt-BR" b="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3297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TÓPICOS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Introdução</a:t>
            </a:r>
          </a:p>
          <a:p>
            <a:r>
              <a:rPr lang="pt-BR" dirty="0" smtClean="0"/>
              <a:t>Problema</a:t>
            </a:r>
          </a:p>
          <a:p>
            <a:r>
              <a:rPr lang="pt-BR" dirty="0" smtClean="0"/>
              <a:t>Objetivos</a:t>
            </a:r>
          </a:p>
          <a:p>
            <a:r>
              <a:rPr lang="pt-BR" dirty="0" smtClean="0"/>
              <a:t>Conceitos Gerais</a:t>
            </a:r>
          </a:p>
          <a:p>
            <a:r>
              <a:rPr lang="pt-BR" dirty="0" smtClean="0"/>
              <a:t>Trabalhos Relacionados</a:t>
            </a:r>
          </a:p>
          <a:p>
            <a:r>
              <a:rPr lang="pt-BR" b="1" dirty="0" smtClean="0">
                <a:solidFill>
                  <a:schemeClr val="accent6">
                    <a:lumMod val="75000"/>
                  </a:schemeClr>
                </a:solidFill>
              </a:rPr>
              <a:t>Proposta</a:t>
            </a:r>
          </a:p>
          <a:p>
            <a:r>
              <a:rPr lang="pt-BR" dirty="0" smtClean="0"/>
              <a:t>Considerações Finais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59957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PROPOSTA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/>
          </a:bodyPr>
          <a:lstStyle/>
          <a:p>
            <a:endParaRPr lang="pt-BR" dirty="0" smtClean="0"/>
          </a:p>
          <a:p>
            <a:r>
              <a:rPr lang="pt-BR" dirty="0" smtClean="0"/>
              <a:t>Desenvolver um </a:t>
            </a:r>
            <a:r>
              <a:rPr lang="pt-BR" u="sng" dirty="0" smtClean="0"/>
              <a:t>algoritmo híbrido</a:t>
            </a:r>
            <a:r>
              <a:rPr lang="pt-BR" dirty="0" smtClean="0"/>
              <a:t>, utilizando:</a:t>
            </a:r>
          </a:p>
          <a:p>
            <a:pPr lvl="1"/>
            <a:r>
              <a:rPr lang="pt-BR" dirty="0" smtClean="0"/>
              <a:t>Usar </a:t>
            </a:r>
            <a:r>
              <a:rPr lang="pt-BR" dirty="0"/>
              <a:t>uma </a:t>
            </a:r>
            <a:r>
              <a:rPr lang="pt-BR" b="1" dirty="0"/>
              <a:t>abordagem hierárquica </a:t>
            </a:r>
            <a:r>
              <a:rPr lang="pt-BR" dirty="0" smtClean="0"/>
              <a:t>do FJSP;</a:t>
            </a:r>
          </a:p>
          <a:p>
            <a:pPr lvl="2"/>
            <a:r>
              <a:rPr lang="pt-BR" dirty="0" smtClean="0"/>
              <a:t>Algoritmo </a:t>
            </a:r>
            <a:r>
              <a:rPr lang="pt-BR" b="1" dirty="0"/>
              <a:t>PSO </a:t>
            </a:r>
            <a:r>
              <a:rPr lang="pt-BR" dirty="0"/>
              <a:t>para o </a:t>
            </a:r>
            <a:r>
              <a:rPr lang="pt-BR" b="1" u="sng" dirty="0" smtClean="0"/>
              <a:t>roteamento</a:t>
            </a:r>
            <a:r>
              <a:rPr lang="pt-BR" b="1" dirty="0" smtClean="0"/>
              <a:t>;</a:t>
            </a:r>
          </a:p>
          <a:p>
            <a:pPr lvl="2"/>
            <a:r>
              <a:rPr lang="pt-BR" b="1" dirty="0" smtClean="0"/>
              <a:t>SA </a:t>
            </a:r>
            <a:r>
              <a:rPr lang="pt-BR" dirty="0" smtClean="0"/>
              <a:t>para a</a:t>
            </a:r>
            <a:r>
              <a:rPr lang="pt-BR" b="1" dirty="0" smtClean="0"/>
              <a:t> </a:t>
            </a:r>
            <a:r>
              <a:rPr lang="pt-BR" b="1" u="sng" dirty="0" smtClean="0"/>
              <a:t>programação</a:t>
            </a:r>
            <a:r>
              <a:rPr lang="pt-BR" dirty="0" smtClean="0"/>
              <a:t>;</a:t>
            </a:r>
          </a:p>
          <a:p>
            <a:pPr lvl="2"/>
            <a:endParaRPr lang="pt-BR" dirty="0" smtClean="0"/>
          </a:p>
          <a:p>
            <a:pPr lvl="2"/>
            <a:endParaRPr lang="pt-BR" dirty="0" smtClean="0"/>
          </a:p>
          <a:p>
            <a:pPr lvl="1"/>
            <a:endParaRPr lang="pt-BR" dirty="0" smtClean="0"/>
          </a:p>
        </p:txBody>
      </p:sp>
    </p:spTree>
    <p:extLst>
      <p:ext uri="{BB962C8B-B14F-4D97-AF65-F5344CB8AC3E}">
        <p14:creationId xmlns:p14="http://schemas.microsoft.com/office/powerpoint/2010/main" val="2133848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PROGRAMAÇÃO DA PRODUÇÃO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709119"/>
          </a:xfrm>
        </p:spPr>
        <p:txBody>
          <a:bodyPr>
            <a:normAutofit/>
          </a:bodyPr>
          <a:lstStyle/>
          <a:p>
            <a:r>
              <a:rPr lang="pt-BR" b="1" dirty="0" smtClean="0"/>
              <a:t>Ideia: </a:t>
            </a:r>
            <a:r>
              <a:rPr lang="pt-BR" dirty="0"/>
              <a:t>processar 𝒏 tarefas em 𝒎 recursos </a:t>
            </a:r>
            <a:r>
              <a:rPr lang="pt-BR" dirty="0" smtClean="0"/>
              <a:t>produtivos (máquinas) </a:t>
            </a:r>
            <a:r>
              <a:rPr lang="pt-BR" dirty="0"/>
              <a:t>em </a:t>
            </a:r>
            <a:r>
              <a:rPr lang="pt-BR" dirty="0" smtClean="0"/>
              <a:t>tempo viável, </a:t>
            </a:r>
            <a:r>
              <a:rPr lang="pt-BR" dirty="0"/>
              <a:t>com o intuito de obter um produto com o menor tempo e custo de produção possível, </a:t>
            </a:r>
            <a:r>
              <a:rPr lang="pt-BR" u="sng" dirty="0"/>
              <a:t>respeitando as restrições</a:t>
            </a:r>
            <a:r>
              <a:rPr lang="pt-BR" dirty="0" smtClean="0"/>
              <a:t>.</a:t>
            </a:r>
          </a:p>
          <a:p>
            <a:endParaRPr lang="pt-BR" dirty="0"/>
          </a:p>
          <a:p>
            <a:r>
              <a:rPr lang="pt-BR" b="1" dirty="0" smtClean="0"/>
              <a:t>Exemplos: </a:t>
            </a:r>
            <a:r>
              <a:rPr lang="pt-BR" dirty="0" smtClean="0"/>
              <a:t>Montagem de automóveis, construção de aparelhos de eletrodomésticos, indústria têxtil, construção civil, etc.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82054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PROPOSTA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 fontScale="85000" lnSpcReduction="20000"/>
          </a:bodyPr>
          <a:lstStyle/>
          <a:p>
            <a:r>
              <a:rPr lang="pt-BR" b="1" u="sng" dirty="0" smtClean="0"/>
              <a:t>Algoritmo PSO</a:t>
            </a:r>
            <a:r>
              <a:rPr lang="pt-BR" b="1" u="sng" dirty="0" smtClean="0"/>
              <a:t>:</a:t>
            </a:r>
            <a:r>
              <a:rPr lang="pt-BR" b="1" dirty="0" smtClean="0"/>
              <a:t> </a:t>
            </a:r>
            <a:r>
              <a:rPr lang="pt-BR" dirty="0" smtClean="0"/>
              <a:t>otimizar subproblema de </a:t>
            </a:r>
            <a:r>
              <a:rPr lang="pt-BR" b="1" dirty="0" smtClean="0">
                <a:solidFill>
                  <a:schemeClr val="accent6"/>
                </a:solidFill>
              </a:rPr>
              <a:t>roteamento</a:t>
            </a:r>
            <a:r>
              <a:rPr lang="pt-BR" dirty="0" smtClean="0"/>
              <a:t>;</a:t>
            </a:r>
            <a:endParaRPr lang="pt-BR" b="1" u="sng" dirty="0" smtClean="0"/>
          </a:p>
          <a:p>
            <a:endParaRPr lang="pt-BR" b="1" dirty="0"/>
          </a:p>
          <a:p>
            <a:pPr lvl="1"/>
            <a:r>
              <a:rPr lang="pt-BR" dirty="0" smtClean="0"/>
              <a:t>Inicializar </a:t>
            </a:r>
            <a:r>
              <a:rPr lang="pt-BR" b="1" dirty="0" smtClean="0"/>
              <a:t>parâmetros</a:t>
            </a:r>
            <a:r>
              <a:rPr lang="pt-BR" dirty="0" smtClean="0"/>
              <a:t> do PSO e SA;</a:t>
            </a:r>
          </a:p>
          <a:p>
            <a:pPr lvl="1"/>
            <a:r>
              <a:rPr lang="pt-BR" dirty="0" smtClean="0"/>
              <a:t>Gerar </a:t>
            </a:r>
            <a:r>
              <a:rPr lang="pt-BR" b="1" dirty="0" smtClean="0"/>
              <a:t>nuvem de partículas </a:t>
            </a:r>
            <a:r>
              <a:rPr lang="pt-BR" dirty="0" smtClean="0"/>
              <a:t>inicial estocásticamente;</a:t>
            </a:r>
          </a:p>
          <a:p>
            <a:pPr lvl="1"/>
            <a:r>
              <a:rPr lang="pt-BR" b="1" dirty="0" smtClean="0"/>
              <a:t>Avaliar</a:t>
            </a:r>
            <a:r>
              <a:rPr lang="pt-BR" dirty="0" smtClean="0"/>
              <a:t> cada partícula através do </a:t>
            </a:r>
            <a:r>
              <a:rPr lang="pt-BR" u="sng" dirty="0" smtClean="0"/>
              <a:t>SA</a:t>
            </a:r>
            <a:r>
              <a:rPr lang="pt-BR" dirty="0" smtClean="0"/>
              <a:t>;</a:t>
            </a:r>
          </a:p>
          <a:p>
            <a:pPr lvl="2"/>
            <a:r>
              <a:rPr lang="pt-BR" dirty="0" smtClean="0"/>
              <a:t>Definir </a:t>
            </a:r>
            <a:r>
              <a:rPr lang="pt-BR" b="1" i="1" dirty="0" err="1" smtClean="0"/>
              <a:t>pBest</a:t>
            </a:r>
            <a:r>
              <a:rPr lang="pt-BR" dirty="0" smtClean="0"/>
              <a:t> e </a:t>
            </a:r>
            <a:r>
              <a:rPr lang="pt-BR" b="1" i="1" dirty="0" err="1" smtClean="0"/>
              <a:t>gBest</a:t>
            </a:r>
            <a:r>
              <a:rPr lang="pt-BR" dirty="0" smtClean="0"/>
              <a:t>;</a:t>
            </a:r>
          </a:p>
          <a:p>
            <a:pPr lvl="1"/>
            <a:r>
              <a:rPr lang="pt-BR" dirty="0" smtClean="0"/>
              <a:t>Enquanto nº máximo de iterações PSO não for atingido faça:</a:t>
            </a:r>
          </a:p>
          <a:p>
            <a:pPr lvl="2"/>
            <a:r>
              <a:rPr lang="pt-BR" dirty="0"/>
              <a:t>Guarda a nuvem no </a:t>
            </a:r>
            <a:r>
              <a:rPr lang="pt-BR" b="1" dirty="0"/>
              <a:t>registro de soluções anteriores</a:t>
            </a:r>
            <a:r>
              <a:rPr lang="pt-BR" dirty="0" smtClean="0"/>
              <a:t>;</a:t>
            </a:r>
          </a:p>
          <a:p>
            <a:pPr lvl="2"/>
            <a:r>
              <a:rPr lang="pt-BR" dirty="0" smtClean="0"/>
              <a:t>Atualiza a nuvem de com base nas equações 1a e 1b;</a:t>
            </a:r>
          </a:p>
          <a:p>
            <a:pPr lvl="2"/>
            <a:r>
              <a:rPr lang="pt-BR" dirty="0" smtClean="0"/>
              <a:t>Valida as partículas geradas através do </a:t>
            </a:r>
            <a:r>
              <a:rPr lang="pt-BR" b="1" dirty="0" smtClean="0"/>
              <a:t>controle de estagnação</a:t>
            </a:r>
            <a:r>
              <a:rPr lang="pt-BR" dirty="0" smtClean="0"/>
              <a:t>;</a:t>
            </a:r>
          </a:p>
          <a:p>
            <a:pPr lvl="2"/>
            <a:r>
              <a:rPr lang="pt-BR" b="1" dirty="0" smtClean="0"/>
              <a:t>Avaliar nuvem</a:t>
            </a:r>
            <a:r>
              <a:rPr lang="pt-BR" dirty="0" smtClean="0"/>
              <a:t>:</a:t>
            </a:r>
          </a:p>
          <a:p>
            <a:pPr lvl="3"/>
            <a:r>
              <a:rPr lang="pt-BR" dirty="0" smtClean="0"/>
              <a:t>Verifica a aptidão individual através do </a:t>
            </a:r>
            <a:r>
              <a:rPr lang="pt-BR" u="sng" dirty="0" smtClean="0"/>
              <a:t>SA</a:t>
            </a:r>
            <a:r>
              <a:rPr lang="pt-BR" dirty="0" smtClean="0"/>
              <a:t>;</a:t>
            </a:r>
          </a:p>
          <a:p>
            <a:pPr lvl="3"/>
            <a:r>
              <a:rPr lang="pt-BR" dirty="0" smtClean="0"/>
              <a:t>Define o novo </a:t>
            </a:r>
            <a:r>
              <a:rPr lang="pt-BR" i="1" dirty="0" err="1" smtClean="0"/>
              <a:t>pBest</a:t>
            </a:r>
            <a:r>
              <a:rPr lang="pt-BR" i="1" baseline="-25000" dirty="0" err="1" smtClean="0"/>
              <a:t>i</a:t>
            </a:r>
            <a:r>
              <a:rPr lang="pt-BR" dirty="0" smtClean="0"/>
              <a:t> e </a:t>
            </a:r>
            <a:r>
              <a:rPr lang="pt-BR" dirty="0" err="1" smtClean="0"/>
              <a:t>gBest</a:t>
            </a:r>
            <a:r>
              <a:rPr lang="pt-BR" dirty="0" smtClean="0"/>
              <a:t> por comparação aos valores conhecidos;</a:t>
            </a:r>
          </a:p>
          <a:p>
            <a:pPr lvl="1"/>
            <a:r>
              <a:rPr lang="pt-BR" dirty="0" smtClean="0"/>
              <a:t>Retorna a programação otimizada (</a:t>
            </a:r>
            <a:r>
              <a:rPr lang="pt-BR" dirty="0" err="1" smtClean="0"/>
              <a:t>Gantt</a:t>
            </a:r>
            <a:r>
              <a:rPr lang="pt-BR" dirty="0" smtClean="0"/>
              <a:t>).</a:t>
            </a:r>
          </a:p>
          <a:p>
            <a:pPr lvl="2"/>
            <a:endParaRPr lang="pt-BR" dirty="0"/>
          </a:p>
          <a:p>
            <a:pPr lvl="1"/>
            <a:endParaRPr lang="pt-BR" dirty="0" smtClean="0"/>
          </a:p>
          <a:p>
            <a:pPr lvl="2"/>
            <a:endParaRPr lang="pt-BR" dirty="0" smtClean="0"/>
          </a:p>
          <a:p>
            <a:pPr lvl="2"/>
            <a:endParaRPr lang="pt-BR" dirty="0" smtClean="0"/>
          </a:p>
          <a:p>
            <a:pPr lvl="1"/>
            <a:endParaRPr lang="pt-BR" dirty="0" smtClean="0"/>
          </a:p>
        </p:txBody>
      </p:sp>
    </p:spTree>
    <p:extLst>
      <p:ext uri="{BB962C8B-B14F-4D97-AF65-F5344CB8AC3E}">
        <p14:creationId xmlns:p14="http://schemas.microsoft.com/office/powerpoint/2010/main" val="2133015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PROPOSTA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/>
          </a:bodyPr>
          <a:lstStyle/>
          <a:p>
            <a:r>
              <a:rPr lang="pt-BR" b="1" u="sng" dirty="0" smtClean="0"/>
              <a:t>Representação da partícula (roteamento):</a:t>
            </a:r>
          </a:p>
          <a:p>
            <a:endParaRPr lang="pt-BR" b="1" dirty="0"/>
          </a:p>
          <a:p>
            <a:pPr lvl="1"/>
            <a:r>
              <a:rPr lang="pt-BR" dirty="0" smtClean="0"/>
              <a:t>Foi utilizado o conceito de de </a:t>
            </a:r>
            <a:r>
              <a:rPr lang="pt-BR" b="1" dirty="0"/>
              <a:t>partícula</a:t>
            </a:r>
            <a:r>
              <a:rPr lang="pt-BR" dirty="0"/>
              <a:t> </a:t>
            </a:r>
            <a:r>
              <a:rPr lang="pt-BR" b="1" dirty="0"/>
              <a:t>baseada em </a:t>
            </a:r>
            <a:r>
              <a:rPr lang="pt-BR" b="1" dirty="0" smtClean="0"/>
              <a:t>nível</a:t>
            </a:r>
            <a:r>
              <a:rPr lang="pt-BR" dirty="0" smtClean="0"/>
              <a:t> (XIA; WU, 2005)</a:t>
            </a:r>
            <a:r>
              <a:rPr lang="pt-BR" b="1" dirty="0" smtClean="0"/>
              <a:t>.</a:t>
            </a:r>
          </a:p>
          <a:p>
            <a:endParaRPr lang="pt-BR" b="1" dirty="0"/>
          </a:p>
          <a:p>
            <a:pPr lvl="2"/>
            <a:endParaRPr lang="pt-BR" dirty="0"/>
          </a:p>
          <a:p>
            <a:pPr lvl="1"/>
            <a:endParaRPr lang="pt-BR" dirty="0" smtClean="0"/>
          </a:p>
          <a:p>
            <a:pPr lvl="2"/>
            <a:endParaRPr lang="pt-BR" dirty="0" smtClean="0"/>
          </a:p>
          <a:p>
            <a:pPr lvl="2"/>
            <a:endParaRPr lang="pt-BR" dirty="0" smtClean="0"/>
          </a:p>
          <a:p>
            <a:pPr lvl="1"/>
            <a:endParaRPr lang="pt-BR" dirty="0" smtClean="0"/>
          </a:p>
        </p:txBody>
      </p:sp>
      <p:graphicFrame>
        <p:nvGraphicFramePr>
          <p:cNvPr id="5" name="Tabe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7989217"/>
              </p:ext>
            </p:extLst>
          </p:nvPr>
        </p:nvGraphicFramePr>
        <p:xfrm>
          <a:off x="1537808" y="5544223"/>
          <a:ext cx="6095997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77333"/>
                <a:gridCol w="677333"/>
                <a:gridCol w="677333"/>
                <a:gridCol w="677333"/>
                <a:gridCol w="677333"/>
                <a:gridCol w="677333"/>
                <a:gridCol w="677333"/>
                <a:gridCol w="677333"/>
                <a:gridCol w="677333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1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1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3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2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1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2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3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1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2</a:t>
                      </a:r>
                      <a:endParaRPr lang="pt-BR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CaixaDeTexto 5"/>
          <p:cNvSpPr txBox="1"/>
          <p:nvPr/>
        </p:nvSpPr>
        <p:spPr>
          <a:xfrm>
            <a:off x="2304038" y="5945615"/>
            <a:ext cx="4563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b="1" u="sng" dirty="0" smtClean="0"/>
              <a:t>Roteamento:</a:t>
            </a:r>
            <a:r>
              <a:rPr lang="pt-BR" dirty="0" smtClean="0"/>
              <a:t> partícula baseada em operações</a:t>
            </a:r>
            <a:endParaRPr lang="pt-BR" dirty="0"/>
          </a:p>
        </p:txBody>
      </p:sp>
      <p:graphicFrame>
        <p:nvGraphicFramePr>
          <p:cNvPr id="7" name="Tabe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371381"/>
              </p:ext>
            </p:extLst>
          </p:nvPr>
        </p:nvGraphicFramePr>
        <p:xfrm>
          <a:off x="3693124" y="4270446"/>
          <a:ext cx="1812960" cy="48382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557834"/>
                <a:gridCol w="650806"/>
                <a:gridCol w="604320"/>
              </a:tblGrid>
              <a:tr h="238394">
                <a:tc>
                  <a:txBody>
                    <a:bodyPr/>
                    <a:lstStyle/>
                    <a:p>
                      <a:pPr algn="ctr"/>
                      <a:r>
                        <a:rPr lang="pt-BR" sz="1200" dirty="0" smtClean="0"/>
                        <a:t>O</a:t>
                      </a:r>
                      <a:r>
                        <a:rPr lang="pt-BR" sz="1200" baseline="-25000" dirty="0" smtClean="0"/>
                        <a:t>2,1</a:t>
                      </a:r>
                      <a:endParaRPr lang="pt-BR" sz="1200" baseline="-25000" dirty="0"/>
                    </a:p>
                  </a:txBody>
                  <a:tcPr marL="59031" marR="59031" marT="29516" marB="2951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dirty="0" smtClean="0"/>
                        <a:t>O</a:t>
                      </a:r>
                      <a:r>
                        <a:rPr lang="pt-BR" sz="1200" baseline="-25000" dirty="0" smtClean="0"/>
                        <a:t>2,2</a:t>
                      </a:r>
                    </a:p>
                  </a:txBody>
                  <a:tcPr marL="59031" marR="59031" marT="29516" marB="2951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dirty="0" smtClean="0"/>
                        <a:t>O</a:t>
                      </a:r>
                      <a:r>
                        <a:rPr lang="pt-BR" sz="1200" baseline="-25000" dirty="0" smtClean="0"/>
                        <a:t>2,3</a:t>
                      </a:r>
                    </a:p>
                  </a:txBody>
                  <a:tcPr marL="59031" marR="59031" marT="29516" marB="29516"/>
                </a:tc>
              </a:tr>
              <a:tr h="238394">
                <a:tc>
                  <a:txBody>
                    <a:bodyPr/>
                    <a:lstStyle/>
                    <a:p>
                      <a:pPr algn="ctr"/>
                      <a:r>
                        <a:rPr lang="pt-BR" sz="1200" dirty="0" smtClean="0"/>
                        <a:t>2</a:t>
                      </a:r>
                      <a:endParaRPr lang="pt-BR" sz="1200" b="1" dirty="0"/>
                    </a:p>
                  </a:txBody>
                  <a:tcPr marL="59031" marR="59031" marT="29516" marB="295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0" dirty="0" smtClean="0"/>
                        <a:t>1</a:t>
                      </a:r>
                      <a:endParaRPr lang="pt-BR" sz="1200" b="0" dirty="0"/>
                    </a:p>
                  </a:txBody>
                  <a:tcPr marL="59031" marR="59031" marT="29516" marB="295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0" dirty="0" smtClean="0"/>
                        <a:t>2</a:t>
                      </a:r>
                      <a:endParaRPr lang="pt-BR" sz="1200" b="0" dirty="0"/>
                    </a:p>
                  </a:txBody>
                  <a:tcPr marL="59031" marR="59031" marT="29516" marB="29516"/>
                </a:tc>
              </a:tr>
            </a:tbl>
          </a:graphicData>
        </a:graphic>
      </p:graphicFrame>
      <p:sp>
        <p:nvSpPr>
          <p:cNvPr id="8" name="CaixaDeTexto 7"/>
          <p:cNvSpPr txBox="1"/>
          <p:nvPr/>
        </p:nvSpPr>
        <p:spPr>
          <a:xfrm>
            <a:off x="4209074" y="4015735"/>
            <a:ext cx="7835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b="1" dirty="0" smtClean="0">
                <a:solidFill>
                  <a:schemeClr val="accent3">
                    <a:lumMod val="75000"/>
                  </a:schemeClr>
                </a:solidFill>
              </a:rPr>
              <a:t>JOB 2</a:t>
            </a:r>
            <a:endParaRPr lang="pt-BR" sz="11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graphicFrame>
        <p:nvGraphicFramePr>
          <p:cNvPr id="9" name="Tabela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3922870"/>
              </p:ext>
            </p:extLst>
          </p:nvPr>
        </p:nvGraphicFramePr>
        <p:xfrm>
          <a:off x="5564466" y="4265402"/>
          <a:ext cx="1812960" cy="4838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7834"/>
                <a:gridCol w="650806"/>
                <a:gridCol w="604320"/>
              </a:tblGrid>
              <a:tr h="238394">
                <a:tc>
                  <a:txBody>
                    <a:bodyPr/>
                    <a:lstStyle/>
                    <a:p>
                      <a:pPr algn="ctr"/>
                      <a:r>
                        <a:rPr lang="pt-BR" sz="1200" dirty="0" smtClean="0"/>
                        <a:t>O</a:t>
                      </a:r>
                      <a:r>
                        <a:rPr lang="pt-BR" sz="1200" baseline="-25000" dirty="0" smtClean="0"/>
                        <a:t>3,1</a:t>
                      </a:r>
                      <a:endParaRPr lang="pt-BR" sz="1200" baseline="-25000" dirty="0"/>
                    </a:p>
                  </a:txBody>
                  <a:tcPr marL="59031" marR="59031" marT="29516" marB="2951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dirty="0" smtClean="0"/>
                        <a:t>O</a:t>
                      </a:r>
                      <a:r>
                        <a:rPr lang="pt-BR" sz="1200" baseline="-25000" dirty="0" smtClean="0"/>
                        <a:t>3,2</a:t>
                      </a:r>
                    </a:p>
                  </a:txBody>
                  <a:tcPr marL="59031" marR="59031" marT="29516" marB="2951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dirty="0" smtClean="0"/>
                        <a:t>O</a:t>
                      </a:r>
                      <a:r>
                        <a:rPr lang="pt-BR" sz="1200" baseline="-25000" dirty="0" smtClean="0"/>
                        <a:t>3,3</a:t>
                      </a:r>
                    </a:p>
                  </a:txBody>
                  <a:tcPr marL="59031" marR="59031" marT="29516" marB="29516"/>
                </a:tc>
              </a:tr>
              <a:tr h="238394">
                <a:tc>
                  <a:txBody>
                    <a:bodyPr/>
                    <a:lstStyle/>
                    <a:p>
                      <a:pPr algn="ctr"/>
                      <a:r>
                        <a:rPr lang="pt-BR" sz="1200" dirty="0" smtClean="0"/>
                        <a:t>3</a:t>
                      </a:r>
                      <a:endParaRPr lang="pt-BR" sz="1200" b="1" dirty="0"/>
                    </a:p>
                  </a:txBody>
                  <a:tcPr marL="59031" marR="59031" marT="29516" marB="295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 smtClean="0"/>
                        <a:t>1</a:t>
                      </a:r>
                      <a:endParaRPr lang="pt-BR" sz="1200" b="0" dirty="0"/>
                    </a:p>
                  </a:txBody>
                  <a:tcPr marL="59031" marR="59031" marT="29516" marB="295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 smtClean="0"/>
                        <a:t>2</a:t>
                      </a:r>
                      <a:endParaRPr lang="pt-BR" sz="1200" b="0" dirty="0"/>
                    </a:p>
                  </a:txBody>
                  <a:tcPr marL="59031" marR="59031" marT="29516" marB="29516"/>
                </a:tc>
              </a:tr>
            </a:tbl>
          </a:graphicData>
        </a:graphic>
      </p:graphicFrame>
      <p:sp>
        <p:nvSpPr>
          <p:cNvPr id="10" name="CaixaDeTexto 9"/>
          <p:cNvSpPr txBox="1"/>
          <p:nvPr/>
        </p:nvSpPr>
        <p:spPr>
          <a:xfrm>
            <a:off x="6080416" y="4010691"/>
            <a:ext cx="7835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JOB 3</a:t>
            </a:r>
            <a:endParaRPr lang="pt-BR" sz="11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aphicFrame>
        <p:nvGraphicFramePr>
          <p:cNvPr id="11" name="Tabela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5426434"/>
              </p:ext>
            </p:extLst>
          </p:nvPr>
        </p:nvGraphicFramePr>
        <p:xfrm>
          <a:off x="1832810" y="4270446"/>
          <a:ext cx="1812960" cy="483824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557834"/>
                <a:gridCol w="650806"/>
                <a:gridCol w="604320"/>
              </a:tblGrid>
              <a:tr h="238394">
                <a:tc>
                  <a:txBody>
                    <a:bodyPr/>
                    <a:lstStyle/>
                    <a:p>
                      <a:pPr algn="ctr"/>
                      <a:r>
                        <a:rPr lang="pt-BR" sz="1200" dirty="0" smtClean="0"/>
                        <a:t>O</a:t>
                      </a:r>
                      <a:r>
                        <a:rPr lang="pt-BR" sz="1200" baseline="-25000" dirty="0" smtClean="0"/>
                        <a:t>1,1</a:t>
                      </a:r>
                      <a:endParaRPr lang="pt-BR" sz="1200" baseline="-25000" dirty="0"/>
                    </a:p>
                  </a:txBody>
                  <a:tcPr marL="59031" marR="59031" marT="29516" marB="2951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dirty="0" smtClean="0"/>
                        <a:t>O</a:t>
                      </a:r>
                      <a:r>
                        <a:rPr lang="pt-BR" sz="1200" baseline="-25000" dirty="0" smtClean="0"/>
                        <a:t>1,2</a:t>
                      </a:r>
                    </a:p>
                  </a:txBody>
                  <a:tcPr marL="59031" marR="59031" marT="29516" marB="2951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dirty="0" smtClean="0"/>
                        <a:t>O</a:t>
                      </a:r>
                      <a:r>
                        <a:rPr lang="pt-BR" sz="1200" baseline="-25000" dirty="0" smtClean="0"/>
                        <a:t>1,3</a:t>
                      </a:r>
                    </a:p>
                  </a:txBody>
                  <a:tcPr marL="59031" marR="59031" marT="29516" marB="29516"/>
                </a:tc>
              </a:tr>
              <a:tr h="238394">
                <a:tc>
                  <a:txBody>
                    <a:bodyPr/>
                    <a:lstStyle/>
                    <a:p>
                      <a:pPr algn="ctr"/>
                      <a:r>
                        <a:rPr lang="pt-BR" sz="1200" dirty="0" smtClean="0"/>
                        <a:t>1</a:t>
                      </a:r>
                      <a:endParaRPr lang="pt-BR" sz="1200" b="1" dirty="0"/>
                    </a:p>
                  </a:txBody>
                  <a:tcPr marL="59031" marR="59031" marT="29516" marB="295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 smtClean="0"/>
                        <a:t>1</a:t>
                      </a:r>
                      <a:endParaRPr lang="pt-BR" sz="1200" b="0" dirty="0"/>
                    </a:p>
                  </a:txBody>
                  <a:tcPr marL="59031" marR="59031" marT="29516" marB="295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 smtClean="0"/>
                        <a:t>3</a:t>
                      </a:r>
                      <a:endParaRPr lang="pt-BR" sz="1200" b="0" dirty="0"/>
                    </a:p>
                  </a:txBody>
                  <a:tcPr marL="59031" marR="59031" marT="29516" marB="29516"/>
                </a:tc>
              </a:tr>
            </a:tbl>
          </a:graphicData>
        </a:graphic>
      </p:graphicFrame>
      <p:sp>
        <p:nvSpPr>
          <p:cNvPr id="12" name="CaixaDeTexto 11"/>
          <p:cNvSpPr txBox="1"/>
          <p:nvPr/>
        </p:nvSpPr>
        <p:spPr>
          <a:xfrm>
            <a:off x="2348760" y="4015735"/>
            <a:ext cx="7835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b="1" dirty="0" smtClean="0">
                <a:solidFill>
                  <a:srgbClr val="C00000"/>
                </a:solidFill>
              </a:rPr>
              <a:t>JOB 1</a:t>
            </a:r>
            <a:endParaRPr lang="pt-BR" sz="1100" b="1" dirty="0">
              <a:solidFill>
                <a:srgbClr val="C00000"/>
              </a:solidFill>
            </a:endParaRPr>
          </a:p>
        </p:txBody>
      </p:sp>
      <p:sp>
        <p:nvSpPr>
          <p:cNvPr id="13" name="Chave Direita 12"/>
          <p:cNvSpPr/>
          <p:nvPr/>
        </p:nvSpPr>
        <p:spPr>
          <a:xfrm rot="5400000">
            <a:off x="4483388" y="3154799"/>
            <a:ext cx="232431" cy="3672408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aphicFrame>
        <p:nvGraphicFramePr>
          <p:cNvPr id="14" name="Tabela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7321575"/>
              </p:ext>
            </p:extLst>
          </p:nvPr>
        </p:nvGraphicFramePr>
        <p:xfrm>
          <a:off x="1537807" y="5271758"/>
          <a:ext cx="6109794" cy="2590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78866"/>
                <a:gridCol w="643929"/>
                <a:gridCol w="713803"/>
                <a:gridCol w="678866"/>
                <a:gridCol w="678866"/>
                <a:gridCol w="678866"/>
                <a:gridCol w="678866"/>
                <a:gridCol w="678866"/>
                <a:gridCol w="678866"/>
              </a:tblGrid>
              <a:tr h="197955"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1</a:t>
                      </a:r>
                      <a:endParaRPr lang="pt-BR" sz="11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2</a:t>
                      </a:r>
                      <a:endParaRPr lang="pt-BR" sz="11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3</a:t>
                      </a:r>
                      <a:endParaRPr lang="pt-BR" sz="11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4</a:t>
                      </a:r>
                      <a:endParaRPr lang="pt-BR" sz="11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5</a:t>
                      </a:r>
                      <a:endParaRPr lang="pt-BR" sz="11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6</a:t>
                      </a:r>
                      <a:endParaRPr lang="pt-BR" sz="11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7</a:t>
                      </a:r>
                      <a:endParaRPr lang="pt-BR" sz="11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8</a:t>
                      </a:r>
                      <a:endParaRPr lang="pt-BR" sz="11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9</a:t>
                      </a:r>
                      <a:endParaRPr lang="pt-BR" sz="11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5" name="Tabela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1847991"/>
              </p:ext>
            </p:extLst>
          </p:nvPr>
        </p:nvGraphicFramePr>
        <p:xfrm>
          <a:off x="464658" y="5273299"/>
          <a:ext cx="1011484" cy="6440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11484"/>
              </a:tblGrid>
              <a:tr h="249560">
                <a:tc>
                  <a:txBody>
                    <a:bodyPr/>
                    <a:lstStyle/>
                    <a:p>
                      <a:pPr algn="r"/>
                      <a:r>
                        <a:rPr lang="pt-BR" sz="1200" dirty="0" smtClean="0"/>
                        <a:t>Índice (</a:t>
                      </a:r>
                      <a:r>
                        <a:rPr lang="pt-BR" sz="1200" dirty="0" err="1" smtClean="0"/>
                        <a:t>O</a:t>
                      </a:r>
                      <a:r>
                        <a:rPr lang="pt-BR" sz="1200" baseline="-25000" dirty="0" err="1" smtClean="0"/>
                        <a:t>ij</a:t>
                      </a:r>
                      <a:r>
                        <a:rPr lang="pt-BR" sz="1200" dirty="0" smtClean="0"/>
                        <a:t>)</a:t>
                      </a:r>
                      <a:endParaRPr lang="pt-BR" sz="1200" b="0" i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69774">
                <a:tc>
                  <a:txBody>
                    <a:bodyPr/>
                    <a:lstStyle/>
                    <a:p>
                      <a:pPr algn="r"/>
                      <a:r>
                        <a:rPr lang="pt-BR" sz="1600" dirty="0" smtClean="0"/>
                        <a:t>Valor (M)</a:t>
                      </a:r>
                      <a:endParaRPr lang="pt-BR" sz="16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8789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PROPOSTA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/>
          </a:bodyPr>
          <a:lstStyle/>
          <a:p>
            <a:r>
              <a:rPr lang="pt-BR" b="1" u="sng" dirty="0" smtClean="0"/>
              <a:t>Representação da partícula (roteamento):</a:t>
            </a:r>
          </a:p>
          <a:p>
            <a:endParaRPr lang="pt-BR" b="1" dirty="0" smtClean="0"/>
          </a:p>
          <a:p>
            <a:pPr lvl="1"/>
            <a:r>
              <a:rPr lang="pt-BR" dirty="0" smtClean="0"/>
              <a:t>Para </a:t>
            </a:r>
            <a:r>
              <a:rPr lang="pt-BR" b="1" dirty="0" smtClean="0"/>
              <a:t>cada operação</a:t>
            </a:r>
            <a:r>
              <a:rPr lang="pt-BR" dirty="0" smtClean="0"/>
              <a:t>, organiza-se os recursos em níveis de acordo com seus tempos relativos;</a:t>
            </a:r>
            <a:endParaRPr lang="pt-BR" dirty="0"/>
          </a:p>
          <a:p>
            <a:endParaRPr lang="pt-BR" b="1" dirty="0"/>
          </a:p>
          <a:p>
            <a:pPr lvl="2"/>
            <a:endParaRPr lang="pt-BR" dirty="0"/>
          </a:p>
          <a:p>
            <a:pPr lvl="1"/>
            <a:endParaRPr lang="pt-BR" dirty="0" smtClean="0"/>
          </a:p>
          <a:p>
            <a:pPr lvl="2"/>
            <a:endParaRPr lang="pt-BR" dirty="0" smtClean="0"/>
          </a:p>
          <a:p>
            <a:pPr lvl="2"/>
            <a:endParaRPr lang="pt-BR" dirty="0" smtClean="0"/>
          </a:p>
          <a:p>
            <a:pPr lvl="1"/>
            <a:endParaRPr lang="pt-BR" dirty="0" smtClean="0"/>
          </a:p>
        </p:txBody>
      </p:sp>
      <p:pic>
        <p:nvPicPr>
          <p:cNvPr id="16" name="Imagem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4221088"/>
            <a:ext cx="7335477" cy="1926580"/>
          </a:xfrm>
          <a:prstGeom prst="rect">
            <a:avLst/>
          </a:prstGeom>
        </p:spPr>
      </p:pic>
      <p:sp>
        <p:nvSpPr>
          <p:cNvPr id="38" name="Seta em Curva para Cima 37"/>
          <p:cNvSpPr/>
          <p:nvPr/>
        </p:nvSpPr>
        <p:spPr>
          <a:xfrm>
            <a:off x="3779912" y="6214266"/>
            <a:ext cx="2448272" cy="476672"/>
          </a:xfrm>
          <a:prstGeom prst="curvedUp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3836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PROPOSTA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/>
          </a:bodyPr>
          <a:lstStyle/>
          <a:p>
            <a:r>
              <a:rPr lang="pt-BR" b="1" u="sng" dirty="0" smtClean="0"/>
              <a:t>Representação da partícula (roteamento):</a:t>
            </a:r>
          </a:p>
          <a:p>
            <a:endParaRPr lang="pt-BR" b="1" dirty="0"/>
          </a:p>
          <a:p>
            <a:endParaRPr lang="pt-BR" b="1" dirty="0"/>
          </a:p>
          <a:p>
            <a:pPr lvl="2"/>
            <a:endParaRPr lang="pt-BR" dirty="0"/>
          </a:p>
          <a:p>
            <a:pPr lvl="1"/>
            <a:endParaRPr lang="pt-BR" dirty="0" smtClean="0"/>
          </a:p>
          <a:p>
            <a:pPr lvl="2"/>
            <a:endParaRPr lang="pt-BR" dirty="0" smtClean="0"/>
          </a:p>
          <a:p>
            <a:pPr lvl="2"/>
            <a:endParaRPr lang="pt-BR" dirty="0" smtClean="0"/>
          </a:p>
          <a:p>
            <a:pPr lvl="1"/>
            <a:endParaRPr lang="pt-BR" dirty="0" smtClean="0"/>
          </a:p>
        </p:txBody>
      </p:sp>
      <p:pic>
        <p:nvPicPr>
          <p:cNvPr id="16" name="Imagem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261" y="2924944"/>
            <a:ext cx="7335477" cy="1926580"/>
          </a:xfrm>
          <a:prstGeom prst="rect">
            <a:avLst/>
          </a:prstGeom>
        </p:spPr>
      </p:pic>
      <p:sp>
        <p:nvSpPr>
          <p:cNvPr id="19" name="CaixaDeTexto 18"/>
          <p:cNvSpPr txBox="1"/>
          <p:nvPr/>
        </p:nvSpPr>
        <p:spPr>
          <a:xfrm>
            <a:off x="978919" y="5706052"/>
            <a:ext cx="2816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dirty="0" smtClean="0"/>
              <a:t>Partícula </a:t>
            </a:r>
            <a:r>
              <a:rPr lang="pt-BR" b="1" dirty="0" smtClean="0">
                <a:solidFill>
                  <a:schemeClr val="accent6">
                    <a:lumMod val="75000"/>
                  </a:schemeClr>
                </a:solidFill>
              </a:rPr>
              <a:t>baseada em níveis</a:t>
            </a:r>
            <a:endParaRPr lang="pt-BR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24" name="Imagem 2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97"/>
          <a:stretch/>
        </p:blipFill>
        <p:spPr>
          <a:xfrm>
            <a:off x="3923928" y="5298735"/>
            <a:ext cx="3600400" cy="1143877"/>
          </a:xfrm>
          <a:prstGeom prst="rect">
            <a:avLst/>
          </a:prstGeom>
        </p:spPr>
      </p:pic>
      <p:sp>
        <p:nvSpPr>
          <p:cNvPr id="25" name="CaixaDeTexto 24"/>
          <p:cNvSpPr txBox="1"/>
          <p:nvPr/>
        </p:nvSpPr>
        <p:spPr>
          <a:xfrm>
            <a:off x="585862" y="6093296"/>
            <a:ext cx="32094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dirty="0" smtClean="0"/>
              <a:t>Partícula </a:t>
            </a:r>
            <a:r>
              <a:rPr lang="pt-BR" dirty="0" smtClean="0">
                <a:solidFill>
                  <a:srgbClr val="00B050"/>
                </a:solidFill>
              </a:rPr>
              <a:t>baseada em operações</a:t>
            </a:r>
            <a:endParaRPr lang="pt-BR" b="1" dirty="0">
              <a:solidFill>
                <a:srgbClr val="00B050"/>
              </a:solidFill>
            </a:endParaRPr>
          </a:p>
        </p:txBody>
      </p:sp>
      <p:sp>
        <p:nvSpPr>
          <p:cNvPr id="26" name="Retângulo 25"/>
          <p:cNvSpPr/>
          <p:nvPr/>
        </p:nvSpPr>
        <p:spPr>
          <a:xfrm>
            <a:off x="3795267" y="6165304"/>
            <a:ext cx="3657053" cy="277308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Retângulo 26"/>
          <p:cNvSpPr/>
          <p:nvPr/>
        </p:nvSpPr>
        <p:spPr>
          <a:xfrm>
            <a:off x="3795267" y="5805263"/>
            <a:ext cx="3657053" cy="209755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accent6"/>
              </a:solidFill>
            </a:endParaRPr>
          </a:p>
        </p:txBody>
      </p:sp>
      <p:cxnSp>
        <p:nvCxnSpPr>
          <p:cNvPr id="28" name="Conector de Seta Reta 27"/>
          <p:cNvCxnSpPr/>
          <p:nvPr/>
        </p:nvCxnSpPr>
        <p:spPr>
          <a:xfrm flipV="1">
            <a:off x="4242328" y="3645025"/>
            <a:ext cx="1913848" cy="22651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</p:cxnSp>
      <p:sp>
        <p:nvSpPr>
          <p:cNvPr id="32" name="Oval 31"/>
          <p:cNvSpPr/>
          <p:nvPr/>
        </p:nvSpPr>
        <p:spPr>
          <a:xfrm>
            <a:off x="2339752" y="3212976"/>
            <a:ext cx="288032" cy="294503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Retângulo 32"/>
          <p:cNvSpPr/>
          <p:nvPr/>
        </p:nvSpPr>
        <p:spPr>
          <a:xfrm>
            <a:off x="2339752" y="3543092"/>
            <a:ext cx="2520280" cy="1739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4" name="Seta para a Direita 33"/>
          <p:cNvSpPr/>
          <p:nvPr/>
        </p:nvSpPr>
        <p:spPr>
          <a:xfrm>
            <a:off x="356366" y="3478418"/>
            <a:ext cx="479456" cy="279089"/>
          </a:xfrm>
          <a:prstGeom prst="rightArrow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" name="Seta para a Direita 34"/>
          <p:cNvSpPr/>
          <p:nvPr/>
        </p:nvSpPr>
        <p:spPr>
          <a:xfrm>
            <a:off x="1352387" y="3534312"/>
            <a:ext cx="261295" cy="152098"/>
          </a:xfrm>
          <a:prstGeom prst="rightArrow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80231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PROPOSTA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/>
          </a:bodyPr>
          <a:lstStyle/>
          <a:p>
            <a:r>
              <a:rPr lang="pt-BR" b="1" u="sng" dirty="0" smtClean="0"/>
              <a:t>Geração estocástica de partícula:</a:t>
            </a:r>
          </a:p>
          <a:p>
            <a:pPr lvl="1"/>
            <a:endParaRPr lang="pt-BR" b="1" u="sng" dirty="0"/>
          </a:p>
          <a:p>
            <a:pPr lvl="1"/>
            <a:r>
              <a:rPr lang="pt-BR" dirty="0" smtClean="0"/>
              <a:t>Com a representação do </a:t>
            </a:r>
            <a:r>
              <a:rPr lang="pt-BR" b="1" dirty="0" smtClean="0"/>
              <a:t>roteamento em níveis</a:t>
            </a:r>
            <a:r>
              <a:rPr lang="pt-BR" dirty="0" smtClean="0"/>
              <a:t>, é possível gerar partículas de </a:t>
            </a:r>
            <a:r>
              <a:rPr lang="pt-BR" u="sng" dirty="0" smtClean="0"/>
              <a:t>modo estocástico</a:t>
            </a:r>
            <a:r>
              <a:rPr lang="pt-BR" dirty="0" smtClean="0"/>
              <a:t>.</a:t>
            </a:r>
          </a:p>
          <a:p>
            <a:endParaRPr lang="pt-BR" b="1" u="sng" dirty="0"/>
          </a:p>
          <a:p>
            <a:endParaRPr lang="pt-BR" dirty="0" smtClean="0"/>
          </a:p>
          <a:p>
            <a:endParaRPr lang="pt-BR" b="1" dirty="0"/>
          </a:p>
          <a:p>
            <a:endParaRPr lang="pt-BR" dirty="0" smtClean="0"/>
          </a:p>
          <a:p>
            <a:endParaRPr lang="pt-BR" b="1" dirty="0"/>
          </a:p>
          <a:p>
            <a:pPr lvl="2"/>
            <a:endParaRPr lang="pt-BR" dirty="0"/>
          </a:p>
          <a:p>
            <a:pPr lvl="1"/>
            <a:endParaRPr lang="pt-BR" dirty="0" smtClean="0"/>
          </a:p>
          <a:p>
            <a:pPr lvl="2"/>
            <a:endParaRPr lang="pt-BR" dirty="0" smtClean="0"/>
          </a:p>
          <a:p>
            <a:pPr lvl="2"/>
            <a:endParaRPr lang="pt-BR" dirty="0" smtClean="0"/>
          </a:p>
          <a:p>
            <a:pPr lvl="1"/>
            <a:endParaRPr lang="pt-BR" dirty="0" smtClean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261" y="4149080"/>
            <a:ext cx="7335477" cy="1926580"/>
          </a:xfrm>
          <a:prstGeom prst="rect">
            <a:avLst/>
          </a:prstGeom>
        </p:spPr>
      </p:pic>
      <p:sp>
        <p:nvSpPr>
          <p:cNvPr id="5" name="Multiplicar 4"/>
          <p:cNvSpPr/>
          <p:nvPr/>
        </p:nvSpPr>
        <p:spPr>
          <a:xfrm>
            <a:off x="7286779" y="4560218"/>
            <a:ext cx="813613" cy="1605086"/>
          </a:xfrm>
          <a:prstGeom prst="mathMultiply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8935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PROPOSTA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/>
          </a:bodyPr>
          <a:lstStyle/>
          <a:p>
            <a:r>
              <a:rPr lang="pt-BR" b="1" u="sng" dirty="0" smtClean="0"/>
              <a:t>Geração estocástica de partícula:</a:t>
            </a:r>
          </a:p>
          <a:p>
            <a:pPr lvl="1"/>
            <a:endParaRPr lang="pt-BR" b="1" u="sng" dirty="0" smtClean="0"/>
          </a:p>
          <a:p>
            <a:pPr lvl="1"/>
            <a:r>
              <a:rPr lang="pt-BR" dirty="0" smtClean="0"/>
              <a:t>Otimiza a nuvem em direção a solução ótima;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918" y="3429000"/>
            <a:ext cx="6430164" cy="2705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420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PROPOSTA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116832"/>
          </a:xfrm>
        </p:spPr>
        <p:txBody>
          <a:bodyPr>
            <a:normAutofit fontScale="70000" lnSpcReduction="20000"/>
          </a:bodyPr>
          <a:lstStyle/>
          <a:p>
            <a:r>
              <a:rPr lang="pt-BR" b="1" u="sng" dirty="0" smtClean="0"/>
              <a:t>Fator de inércia W:</a:t>
            </a:r>
          </a:p>
          <a:p>
            <a:endParaRPr lang="pt-BR" b="1" u="sng" dirty="0"/>
          </a:p>
          <a:p>
            <a:pPr lvl="1"/>
            <a:r>
              <a:rPr lang="pt-BR" dirty="0" smtClean="0"/>
              <a:t>Dada a equação 1ª (V</a:t>
            </a:r>
            <a:r>
              <a:rPr lang="pt-BR" baseline="-25000" dirty="0" smtClean="0"/>
              <a:t>t+1</a:t>
            </a:r>
            <a:r>
              <a:rPr lang="pt-BR" dirty="0" smtClean="0"/>
              <a:t>), desempenha papel </a:t>
            </a:r>
            <a:r>
              <a:rPr lang="pt-BR" b="1" dirty="0" smtClean="0"/>
              <a:t>importante na otimização </a:t>
            </a:r>
            <a:r>
              <a:rPr lang="pt-BR" dirty="0" smtClean="0"/>
              <a:t>do PSO (XIA; WU, 2005);</a:t>
            </a:r>
          </a:p>
          <a:p>
            <a:pPr lvl="2"/>
            <a:r>
              <a:rPr lang="pt-BR" dirty="0" smtClean="0"/>
              <a:t>Valores </a:t>
            </a:r>
            <a:r>
              <a:rPr lang="pt-BR" b="1" dirty="0" smtClean="0">
                <a:solidFill>
                  <a:schemeClr val="accent6"/>
                </a:solidFill>
              </a:rPr>
              <a:t>altos</a:t>
            </a:r>
            <a:r>
              <a:rPr lang="pt-BR" dirty="0" smtClean="0"/>
              <a:t>: permite explorar o espaço de busca </a:t>
            </a:r>
            <a:r>
              <a:rPr lang="pt-BR" u="sng" dirty="0" smtClean="0"/>
              <a:t>amplamente</a:t>
            </a:r>
            <a:r>
              <a:rPr lang="pt-BR" dirty="0" smtClean="0"/>
              <a:t>;</a:t>
            </a:r>
          </a:p>
          <a:p>
            <a:pPr lvl="2"/>
            <a:r>
              <a:rPr lang="pt-BR" dirty="0" smtClean="0"/>
              <a:t>Valores </a:t>
            </a:r>
            <a:r>
              <a:rPr lang="pt-BR" b="1" dirty="0" smtClean="0">
                <a:solidFill>
                  <a:schemeClr val="accent6"/>
                </a:solidFill>
              </a:rPr>
              <a:t>baixos</a:t>
            </a:r>
            <a:r>
              <a:rPr lang="pt-BR" dirty="0" smtClean="0"/>
              <a:t>: permite explorar espaço de </a:t>
            </a:r>
            <a:r>
              <a:rPr lang="pt-BR" u="sng" dirty="0" smtClean="0"/>
              <a:t>maneira refinada</a:t>
            </a:r>
            <a:r>
              <a:rPr lang="pt-BR" dirty="0" smtClean="0"/>
              <a:t>, guiando-se pelos melhores locais </a:t>
            </a:r>
            <a:r>
              <a:rPr lang="pt-BR" i="1" dirty="0" smtClean="0"/>
              <a:t>(</a:t>
            </a:r>
            <a:r>
              <a:rPr lang="pt-BR" i="1" dirty="0" err="1" smtClean="0"/>
              <a:t>pBest</a:t>
            </a:r>
            <a:r>
              <a:rPr lang="pt-BR" i="1" dirty="0" smtClean="0"/>
              <a:t>) </a:t>
            </a:r>
            <a:r>
              <a:rPr lang="pt-BR" dirty="0" smtClean="0"/>
              <a:t>e global </a:t>
            </a:r>
            <a:r>
              <a:rPr lang="pt-BR" i="1" dirty="0" smtClean="0"/>
              <a:t>(</a:t>
            </a:r>
            <a:r>
              <a:rPr lang="pt-BR" i="1" dirty="0" err="1" smtClean="0"/>
              <a:t>gBest</a:t>
            </a:r>
            <a:r>
              <a:rPr lang="pt-BR" i="1" dirty="0" smtClean="0"/>
              <a:t>)</a:t>
            </a:r>
            <a:r>
              <a:rPr lang="pt-BR" dirty="0" smtClean="0"/>
              <a:t>;</a:t>
            </a:r>
            <a:endParaRPr lang="pt-BR" b="1" u="sng" dirty="0"/>
          </a:p>
          <a:p>
            <a:endParaRPr lang="pt-BR" dirty="0" smtClean="0"/>
          </a:p>
          <a:p>
            <a:endParaRPr lang="pt-BR" b="1" dirty="0"/>
          </a:p>
          <a:p>
            <a:endParaRPr lang="pt-BR" dirty="0" smtClean="0"/>
          </a:p>
          <a:p>
            <a:endParaRPr lang="pt-BR" b="1" dirty="0"/>
          </a:p>
          <a:p>
            <a:pPr lvl="2"/>
            <a:endParaRPr lang="pt-BR" dirty="0"/>
          </a:p>
          <a:p>
            <a:pPr lvl="1"/>
            <a:endParaRPr lang="pt-BR" dirty="0" smtClean="0"/>
          </a:p>
          <a:p>
            <a:pPr lvl="2"/>
            <a:endParaRPr lang="pt-BR" dirty="0" smtClean="0"/>
          </a:p>
          <a:p>
            <a:pPr lvl="2"/>
            <a:endParaRPr lang="pt-BR" dirty="0" smtClean="0"/>
          </a:p>
          <a:p>
            <a:pPr lvl="1"/>
            <a:endParaRPr lang="pt-BR" dirty="0" smtClean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aixaDeTexto 3"/>
              <p:cNvSpPr txBox="1"/>
              <p:nvPr/>
            </p:nvSpPr>
            <p:spPr>
              <a:xfrm>
                <a:off x="457200" y="4005064"/>
                <a:ext cx="4834880" cy="24246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b="1" dirty="0" smtClean="0"/>
                  <a:t>Equação W:</a:t>
                </a:r>
              </a:p>
              <a:p>
                <a:endParaRPr lang="pt-BR" dirty="0"/>
              </a:p>
              <a:p>
                <a14:m>
                  <m:oMath xmlns:m="http://schemas.openxmlformats.org/officeDocument/2006/math">
                    <m:r>
                      <a:rPr lang="pt-BR" b="0" i="1" smtClean="0">
                        <a:latin typeface="Cambria Math" charset="0"/>
                      </a:rPr>
                      <m:t>𝑊</m:t>
                    </m:r>
                    <m:r>
                      <a:rPr lang="pt-BR" b="0" i="1" smtClean="0">
                        <a:latin typeface="Cambria Math" charset="0"/>
                      </a:rPr>
                      <m:t>=</m:t>
                    </m:r>
                    <m:r>
                      <a:rPr lang="pt-BR" b="0" i="1" smtClean="0">
                        <a:latin typeface="Cambria Math" charset="0"/>
                      </a:rPr>
                      <m:t>𝑊𝑚𝑎𝑥</m:t>
                    </m:r>
                    <m:r>
                      <a:rPr lang="pt-BR" b="0" i="1" smtClean="0">
                        <a:latin typeface="Cambria Math" charset="0"/>
                      </a:rPr>
                      <m:t> − </m:t>
                    </m:r>
                    <m:f>
                      <m:fPr>
                        <m:ctrlPr>
                          <a:rPr lang="bg-BG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pt-BR" b="0" i="1" smtClean="0">
                            <a:latin typeface="Cambria Math" charset="0"/>
                          </a:rPr>
                          <m:t>𝑊</m:t>
                        </m:r>
                        <m:r>
                          <a:rPr lang="pt-BR" b="0" i="1" baseline="-25000" smtClean="0">
                            <a:latin typeface="Cambria Math" charset="0"/>
                          </a:rPr>
                          <m:t>𝑚𝑎𝑥</m:t>
                        </m:r>
                        <m:r>
                          <a:rPr lang="pt-BR" b="0" i="1" smtClean="0">
                            <a:latin typeface="Cambria Math" charset="0"/>
                          </a:rPr>
                          <m:t> −</m:t>
                        </m:r>
                        <m:r>
                          <a:rPr lang="pt-BR" b="0" i="1" smtClean="0">
                            <a:latin typeface="Cambria Math" charset="0"/>
                          </a:rPr>
                          <m:t>𝑊𝑚𝑖</m:t>
                        </m:r>
                        <m:r>
                          <a:rPr lang="pt-BR" b="0" i="1" baseline="-25000" smtClean="0">
                            <a:latin typeface="Cambria Math" charset="0"/>
                          </a:rPr>
                          <m:t>𝑛</m:t>
                        </m:r>
                      </m:num>
                      <m:den>
                        <m:r>
                          <a:rPr lang="pt-BR" b="0" i="1" smtClean="0">
                            <a:latin typeface="Cambria Math" charset="0"/>
                          </a:rPr>
                          <m:t>𝐼𝑡𝑒𝑟</m:t>
                        </m:r>
                        <m:r>
                          <a:rPr lang="pt-BR" b="0" i="1" baseline="-25000" smtClean="0">
                            <a:latin typeface="Cambria Math" charset="0"/>
                          </a:rPr>
                          <m:t>𝑚𝑎𝑥</m:t>
                        </m:r>
                      </m:den>
                    </m:f>
                    <m:r>
                      <a:rPr lang="pt-BR" b="0" i="1" smtClean="0">
                        <a:latin typeface="Cambria Math" charset="0"/>
                      </a:rPr>
                      <m:t> ∗</m:t>
                    </m:r>
                    <m:r>
                      <a:rPr lang="pt-BR" b="0" i="1" smtClean="0">
                        <a:latin typeface="Cambria Math" charset="0"/>
                      </a:rPr>
                      <m:t>𝐼𝑡𝑒𝑟</m:t>
                    </m:r>
                  </m:oMath>
                </a14:m>
                <a:r>
                  <a:rPr lang="pt-BR" dirty="0" smtClean="0"/>
                  <a:t>,</a:t>
                </a:r>
              </a:p>
              <a:p>
                <a:endParaRPr lang="pt-BR" dirty="0"/>
              </a:p>
              <a:p>
                <a:pPr marL="285750" indent="-285750">
                  <a:buFont typeface="Arial" charset="0"/>
                  <a:buChar char="•"/>
                </a:pPr>
                <a:r>
                  <a:rPr lang="pt-BR" i="1" dirty="0" err="1" smtClean="0"/>
                  <a:t>W</a:t>
                </a:r>
                <a:r>
                  <a:rPr lang="pt-BR" i="1" baseline="-25000" dirty="0" err="1" smtClean="0"/>
                  <a:t>max</a:t>
                </a:r>
                <a:r>
                  <a:rPr lang="pt-BR" dirty="0" smtClean="0"/>
                  <a:t>: Valor máximo do fator de inércia;</a:t>
                </a:r>
              </a:p>
              <a:p>
                <a:pPr marL="285750" indent="-285750">
                  <a:buFont typeface="Arial" charset="0"/>
                  <a:buChar char="•"/>
                </a:pPr>
                <a:r>
                  <a:rPr lang="pt-BR" i="1" dirty="0" err="1" smtClean="0"/>
                  <a:t>W</a:t>
                </a:r>
                <a:r>
                  <a:rPr lang="pt-BR" i="1" baseline="-25000" dirty="0" err="1" smtClean="0"/>
                  <a:t>min</a:t>
                </a:r>
                <a:r>
                  <a:rPr lang="pt-BR" dirty="0" smtClean="0"/>
                  <a:t>: Valor mínimo;</a:t>
                </a:r>
              </a:p>
              <a:p>
                <a:pPr marL="285750" indent="-285750">
                  <a:buFont typeface="Arial" charset="0"/>
                  <a:buChar char="•"/>
                </a:pPr>
                <a:r>
                  <a:rPr lang="pt-BR" i="1" dirty="0" err="1" smtClean="0"/>
                  <a:t>Iter</a:t>
                </a:r>
                <a:r>
                  <a:rPr lang="pt-BR" i="1" baseline="-25000" dirty="0" err="1" smtClean="0"/>
                  <a:t>max</a:t>
                </a:r>
                <a:r>
                  <a:rPr lang="pt-BR" dirty="0" smtClean="0"/>
                  <a:t>: Número máximo de iterações do PSO;</a:t>
                </a:r>
              </a:p>
              <a:p>
                <a:pPr marL="285750" indent="-285750">
                  <a:buFont typeface="Arial" charset="0"/>
                  <a:buChar char="•"/>
                </a:pPr>
                <a:r>
                  <a:rPr lang="pt-BR" i="1" dirty="0" smtClean="0"/>
                  <a:t>Iter</a:t>
                </a:r>
                <a:r>
                  <a:rPr lang="pt-BR" dirty="0" smtClean="0"/>
                  <a:t>: Iteração corrente do algoritmo PSO.</a:t>
                </a:r>
                <a:endParaRPr lang="pt-BR" dirty="0"/>
              </a:p>
            </p:txBody>
          </p:sp>
        </mc:Choice>
        <mc:Fallback>
          <p:sp>
            <p:nvSpPr>
              <p:cNvPr id="4" name="CaixaDeTexto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4005064"/>
                <a:ext cx="4834880" cy="2424638"/>
              </a:xfrm>
              <a:prstGeom prst="rect">
                <a:avLst/>
              </a:prstGeom>
              <a:blipFill rotWithShape="0">
                <a:blip r:embed="rId2"/>
                <a:stretch>
                  <a:fillRect l="-1009" t="-1508" b="-301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upo 6"/>
          <p:cNvGrpSpPr/>
          <p:nvPr/>
        </p:nvGrpSpPr>
        <p:grpSpPr>
          <a:xfrm>
            <a:off x="5580112" y="4509120"/>
            <a:ext cx="3421821" cy="1826344"/>
            <a:chOff x="5580112" y="4149080"/>
            <a:chExt cx="3421821" cy="1826344"/>
          </a:xfrm>
        </p:grpSpPr>
        <p:pic>
          <p:nvPicPr>
            <p:cNvPr id="5" name="Imagem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80112" y="4149080"/>
              <a:ext cx="3421821" cy="158417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6" name="CaixaDeTexto 5"/>
            <p:cNvSpPr txBox="1"/>
            <p:nvPr/>
          </p:nvSpPr>
          <p:spPr>
            <a:xfrm>
              <a:off x="5663493" y="5698425"/>
              <a:ext cx="325505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200" i="1" dirty="0" smtClean="0"/>
                <a:t>Intuição sobre o papel dos termos </a:t>
              </a:r>
              <a:r>
                <a:rPr lang="pt-BR" sz="1200" i="1" smtClean="0"/>
                <a:t>da equação 1a</a:t>
              </a:r>
              <a:endParaRPr lang="pt-BR" sz="1200" i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345236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PROPOSTA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404864"/>
          </a:xfrm>
        </p:spPr>
        <p:txBody>
          <a:bodyPr>
            <a:normAutofit fontScale="55000" lnSpcReduction="20000"/>
          </a:bodyPr>
          <a:lstStyle/>
          <a:p>
            <a:r>
              <a:rPr lang="pt-BR" b="1" u="sng" dirty="0" smtClean="0"/>
              <a:t>Controle </a:t>
            </a:r>
            <a:r>
              <a:rPr lang="pt-BR" b="1" u="sng" dirty="0" err="1" smtClean="0"/>
              <a:t>antiestagnação</a:t>
            </a:r>
            <a:r>
              <a:rPr lang="pt-BR" b="1" u="sng" dirty="0" smtClean="0"/>
              <a:t>:</a:t>
            </a:r>
          </a:p>
          <a:p>
            <a:endParaRPr lang="pt-BR" b="1" u="sng" dirty="0"/>
          </a:p>
          <a:p>
            <a:r>
              <a:rPr lang="pt-BR" dirty="0" smtClean="0"/>
              <a:t>Através da equação 1a, a exploração de busca do PSO é fortemente influenciado pelos melhores valor local (</a:t>
            </a:r>
            <a:r>
              <a:rPr lang="pt-BR" dirty="0" err="1" smtClean="0"/>
              <a:t>pBest</a:t>
            </a:r>
            <a:r>
              <a:rPr lang="pt-BR" dirty="0" smtClean="0"/>
              <a:t>) e global (</a:t>
            </a:r>
            <a:r>
              <a:rPr lang="pt-BR" dirty="0" err="1" smtClean="0"/>
              <a:t>gBest</a:t>
            </a:r>
            <a:r>
              <a:rPr lang="pt-BR" dirty="0" smtClean="0"/>
              <a:t>);</a:t>
            </a:r>
          </a:p>
          <a:p>
            <a:pPr lvl="1"/>
            <a:r>
              <a:rPr lang="pt-BR" dirty="0" smtClean="0"/>
              <a:t>Pode ocorrer de ambos possuírem valores similares, o movimento das partículas pode ser fortemente induzida pelo melhor local corrente.</a:t>
            </a:r>
          </a:p>
          <a:p>
            <a:pPr lvl="1"/>
            <a:r>
              <a:rPr lang="pt-BR" dirty="0" smtClean="0"/>
              <a:t>Algoritmo fica </a:t>
            </a:r>
            <a:r>
              <a:rPr lang="pt-BR" dirty="0" err="1" smtClean="0"/>
              <a:t>viesado</a:t>
            </a:r>
            <a:r>
              <a:rPr lang="pt-BR" dirty="0" smtClean="0"/>
              <a:t> no mínimo local, gerando, na maioria das vezes, a mesma solução.</a:t>
            </a:r>
          </a:p>
          <a:p>
            <a:pPr lvl="1"/>
            <a:endParaRPr lang="pt-BR" dirty="0"/>
          </a:p>
          <a:p>
            <a:r>
              <a:rPr lang="pt-BR" dirty="0" smtClean="0"/>
              <a:t>Conforme ARANHA (2016), é possível implementar um controle </a:t>
            </a:r>
            <a:r>
              <a:rPr lang="pt-BR" dirty="0" err="1" smtClean="0"/>
              <a:t>antiestagnação</a:t>
            </a:r>
            <a:r>
              <a:rPr lang="pt-BR" dirty="0" smtClean="0"/>
              <a:t>;</a:t>
            </a:r>
          </a:p>
          <a:p>
            <a:endParaRPr lang="pt-BR" dirty="0"/>
          </a:p>
          <a:p>
            <a:endParaRPr lang="pt-BR" dirty="0" smtClean="0"/>
          </a:p>
          <a:p>
            <a:endParaRPr lang="pt-BR" dirty="0" smtClean="0"/>
          </a:p>
          <a:p>
            <a:endParaRPr lang="pt-BR" b="1" u="sng" dirty="0"/>
          </a:p>
          <a:p>
            <a:endParaRPr lang="pt-BR" dirty="0" smtClean="0"/>
          </a:p>
          <a:p>
            <a:endParaRPr lang="pt-BR" b="1" dirty="0"/>
          </a:p>
          <a:p>
            <a:endParaRPr lang="pt-BR" dirty="0" smtClean="0"/>
          </a:p>
          <a:p>
            <a:endParaRPr lang="pt-BR" b="1" dirty="0"/>
          </a:p>
          <a:p>
            <a:pPr lvl="2"/>
            <a:endParaRPr lang="pt-BR" dirty="0"/>
          </a:p>
          <a:p>
            <a:pPr lvl="1"/>
            <a:endParaRPr lang="pt-BR" dirty="0" smtClean="0"/>
          </a:p>
          <a:p>
            <a:pPr lvl="2"/>
            <a:endParaRPr lang="pt-BR" dirty="0" smtClean="0"/>
          </a:p>
          <a:p>
            <a:pPr lvl="2"/>
            <a:endParaRPr lang="pt-BR" dirty="0" smtClean="0"/>
          </a:p>
          <a:p>
            <a:pPr lvl="1"/>
            <a:endParaRPr lang="pt-BR" dirty="0" smtClean="0"/>
          </a:p>
        </p:txBody>
      </p:sp>
      <p:sp>
        <p:nvSpPr>
          <p:cNvPr id="4" name="CaixaDeTexto 3"/>
          <p:cNvSpPr txBox="1"/>
          <p:nvPr/>
        </p:nvSpPr>
        <p:spPr>
          <a:xfrm>
            <a:off x="457200" y="4187626"/>
            <a:ext cx="6692281" cy="2369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dirty="0" smtClean="0"/>
              <a:t>Controle </a:t>
            </a:r>
            <a:r>
              <a:rPr lang="pt-BR" sz="1600" b="1" dirty="0" err="1" smtClean="0"/>
              <a:t>antiestagnação</a:t>
            </a:r>
            <a:r>
              <a:rPr lang="pt-BR" sz="1600" b="1" dirty="0" smtClean="0"/>
              <a:t> simples:</a:t>
            </a:r>
            <a:endParaRPr lang="pt-BR" sz="1600" b="1" dirty="0" smtClean="0"/>
          </a:p>
          <a:p>
            <a:endParaRPr lang="pt-BR" sz="1600" dirty="0"/>
          </a:p>
          <a:p>
            <a:pPr marL="285750" indent="-285750">
              <a:buFont typeface="Arial" charset="0"/>
              <a:buChar char="•"/>
            </a:pPr>
            <a:r>
              <a:rPr lang="pt-BR" sz="1600" dirty="0" smtClean="0"/>
              <a:t>Criar </a:t>
            </a:r>
            <a:r>
              <a:rPr lang="pt-BR" sz="1600" dirty="0"/>
              <a:t>um </a:t>
            </a:r>
            <a:r>
              <a:rPr lang="pt-BR" sz="1600" b="1" dirty="0"/>
              <a:t>registro </a:t>
            </a:r>
            <a:r>
              <a:rPr lang="pt-BR" sz="1600" b="1" dirty="0" smtClean="0"/>
              <a:t>de soluções </a:t>
            </a:r>
            <a:r>
              <a:rPr lang="pt-BR" sz="1600" i="1" dirty="0" err="1" smtClean="0"/>
              <a:t>R</a:t>
            </a:r>
            <a:r>
              <a:rPr lang="pt-BR" sz="1600" dirty="0" smtClean="0"/>
              <a:t>;</a:t>
            </a:r>
          </a:p>
          <a:p>
            <a:pPr marL="285750" indent="-285750">
              <a:buFont typeface="Arial" charset="0"/>
              <a:buChar char="•"/>
            </a:pPr>
            <a:r>
              <a:rPr lang="pt-BR" sz="1600" dirty="0" smtClean="0"/>
              <a:t>A </a:t>
            </a:r>
            <a:r>
              <a:rPr lang="pt-BR" sz="1600" dirty="0"/>
              <a:t>cada </a:t>
            </a:r>
            <a:r>
              <a:rPr lang="pt-BR" sz="1600" dirty="0" err="1" smtClean="0"/>
              <a:t>iterac</a:t>
            </a:r>
            <a:r>
              <a:rPr lang="pt-BR" sz="1600" dirty="0" err="1"/>
              <a:t>̧</a:t>
            </a:r>
            <a:r>
              <a:rPr lang="pt-BR" sz="1600" dirty="0" err="1" smtClean="0"/>
              <a:t>ão</a:t>
            </a:r>
            <a:r>
              <a:rPr lang="pt-BR" sz="1600" dirty="0" smtClean="0"/>
              <a:t> do PSO, após </a:t>
            </a:r>
            <a:r>
              <a:rPr lang="pt-BR" sz="1600" b="1" dirty="0" smtClean="0"/>
              <a:t>atualizar a nuvem de partículas</a:t>
            </a:r>
            <a:r>
              <a:rPr lang="pt-BR" sz="1600" dirty="0" smtClean="0"/>
              <a:t>, faça</a:t>
            </a:r>
          </a:p>
          <a:p>
            <a:pPr marL="742950" lvl="1" indent="-285750">
              <a:buFont typeface="Arial" charset="0"/>
              <a:buChar char="•"/>
            </a:pPr>
            <a:r>
              <a:rPr lang="pt-BR" sz="1600" dirty="0" smtClean="0"/>
              <a:t>Se </a:t>
            </a:r>
            <a:r>
              <a:rPr lang="pt-BR" sz="1600" i="1" dirty="0" smtClean="0"/>
              <a:t>S</a:t>
            </a:r>
            <a:r>
              <a:rPr lang="pt-BR" sz="1600" i="1" baseline="-25000" dirty="0" smtClean="0"/>
              <a:t>i</a:t>
            </a:r>
            <a:r>
              <a:rPr lang="pt-BR" sz="1600" dirty="0" smtClean="0"/>
              <a:t> </a:t>
            </a:r>
            <a:r>
              <a:rPr lang="pt-BR" sz="1600" b="1" dirty="0" smtClean="0"/>
              <a:t>está</a:t>
            </a:r>
            <a:r>
              <a:rPr lang="pt-BR" sz="1600" dirty="0" smtClean="0"/>
              <a:t> </a:t>
            </a:r>
            <a:r>
              <a:rPr lang="pt-BR" sz="1600" b="1" dirty="0" smtClean="0"/>
              <a:t>contida em </a:t>
            </a:r>
            <a:r>
              <a:rPr lang="pt-BR" sz="1600" i="1" dirty="0" err="1" smtClean="0"/>
              <a:t>R</a:t>
            </a:r>
            <a:r>
              <a:rPr lang="pt-BR" sz="1600" dirty="0" smtClean="0"/>
              <a:t>: </a:t>
            </a:r>
          </a:p>
          <a:p>
            <a:pPr marL="1200150" lvl="2" indent="-285750">
              <a:buFont typeface="Arial" charset="0"/>
              <a:buChar char="•"/>
            </a:pPr>
            <a:r>
              <a:rPr lang="pt-BR" sz="1600" dirty="0" smtClean="0"/>
              <a:t>Enquanto </a:t>
            </a:r>
            <a:r>
              <a:rPr lang="pt-BR" sz="1600" i="1" dirty="0" smtClean="0"/>
              <a:t>S</a:t>
            </a:r>
            <a:r>
              <a:rPr lang="pt-BR" sz="1600" i="1" baseline="-25000" dirty="0" smtClean="0"/>
              <a:t>i</a:t>
            </a:r>
            <a:r>
              <a:rPr lang="pt-BR" sz="1600" dirty="0" smtClean="0"/>
              <a:t> </a:t>
            </a:r>
            <a:r>
              <a:rPr lang="pt-BR" sz="1600" b="1" dirty="0"/>
              <a:t>ainda pertencer ao </a:t>
            </a:r>
            <a:r>
              <a:rPr lang="pt-BR" sz="1600" b="1" dirty="0" smtClean="0"/>
              <a:t>registro </a:t>
            </a:r>
            <a:r>
              <a:rPr lang="pt-BR" sz="1600" i="1" dirty="0" err="1" smtClean="0"/>
              <a:t>R</a:t>
            </a:r>
            <a:r>
              <a:rPr lang="pt-BR" sz="1600" i="1" dirty="0" smtClean="0"/>
              <a:t> </a:t>
            </a:r>
            <a:r>
              <a:rPr lang="pt-BR" sz="1600" dirty="0" smtClean="0"/>
              <a:t>faça</a:t>
            </a:r>
            <a:endParaRPr lang="pt-BR" sz="1600" i="1" dirty="0" smtClean="0"/>
          </a:p>
          <a:p>
            <a:pPr marL="1657350" lvl="3" indent="-285750">
              <a:buFont typeface="Arial" charset="0"/>
              <a:buChar char="•"/>
            </a:pPr>
            <a:r>
              <a:rPr lang="pt-BR" sz="1600" dirty="0" smtClean="0"/>
              <a:t>Escolhe uma operação </a:t>
            </a:r>
            <a:r>
              <a:rPr lang="pt-BR" sz="1600" i="1" dirty="0" smtClean="0"/>
              <a:t>Oi</a:t>
            </a:r>
            <a:r>
              <a:rPr lang="pt-BR" sz="1600" dirty="0" smtClean="0"/>
              <a:t> pertencente a </a:t>
            </a:r>
            <a:r>
              <a:rPr lang="pt-BR" sz="1600" i="1" dirty="0" smtClean="0"/>
              <a:t>S</a:t>
            </a:r>
            <a:r>
              <a:rPr lang="pt-BR" sz="1600" i="1" baseline="-25000" dirty="0" smtClean="0"/>
              <a:t>i</a:t>
            </a:r>
            <a:r>
              <a:rPr lang="pt-BR" sz="1600" dirty="0" smtClean="0"/>
              <a:t> </a:t>
            </a:r>
            <a:r>
              <a:rPr lang="pt-BR" sz="1600" b="1" dirty="0" smtClean="0"/>
              <a:t>aleatoriamente</a:t>
            </a:r>
          </a:p>
          <a:p>
            <a:pPr marL="1657350" lvl="3" indent="-285750">
              <a:buFont typeface="Arial" charset="0"/>
              <a:buChar char="•"/>
            </a:pPr>
            <a:r>
              <a:rPr lang="pt-BR" sz="1600" dirty="0" smtClean="0"/>
              <a:t>Realiza a </a:t>
            </a:r>
            <a:r>
              <a:rPr lang="pt-BR" sz="1600" b="1" dirty="0"/>
              <a:t>troca do </a:t>
            </a:r>
            <a:r>
              <a:rPr lang="pt-BR" sz="1600" b="1" dirty="0" err="1"/>
              <a:t>nível</a:t>
            </a:r>
            <a:r>
              <a:rPr lang="pt-BR" sz="1600" b="1" dirty="0"/>
              <a:t> </a:t>
            </a:r>
            <a:r>
              <a:rPr lang="pt-BR" sz="1600" dirty="0"/>
              <a:t>em </a:t>
            </a:r>
            <a:r>
              <a:rPr lang="pt-BR" sz="1600" i="1" dirty="0" smtClean="0"/>
              <a:t>Oi</a:t>
            </a:r>
            <a:endParaRPr lang="pt-BR" sz="1600" dirty="0"/>
          </a:p>
          <a:p>
            <a:pPr marL="1200150" lvl="2" indent="-285750">
              <a:buFont typeface="Arial" charset="0"/>
              <a:buChar char="•"/>
            </a:pPr>
            <a:r>
              <a:rPr lang="pt-BR" sz="1600" dirty="0" smtClean="0"/>
              <a:t>Retorna </a:t>
            </a:r>
            <a:r>
              <a:rPr lang="pt-BR" sz="1600" b="1" dirty="0" smtClean="0"/>
              <a:t>nova solução </a:t>
            </a:r>
            <a:r>
              <a:rPr lang="pt-BR" sz="1600" i="1" dirty="0" smtClean="0"/>
              <a:t>S</a:t>
            </a:r>
            <a:r>
              <a:rPr lang="pt-BR" sz="1600" i="1" baseline="-25000" dirty="0" smtClean="0"/>
              <a:t>i</a:t>
            </a:r>
            <a:r>
              <a:rPr lang="pt-BR" sz="1600" dirty="0" smtClean="0"/>
              <a:t>;</a:t>
            </a:r>
            <a:endParaRPr lang="pt-BR" sz="1600" dirty="0"/>
          </a:p>
        </p:txBody>
      </p:sp>
    </p:spTree>
    <p:extLst>
      <p:ext uri="{BB962C8B-B14F-4D97-AF65-F5344CB8AC3E}">
        <p14:creationId xmlns:p14="http://schemas.microsoft.com/office/powerpoint/2010/main" val="509845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PROPOSTA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32656"/>
          </a:xfrm>
        </p:spPr>
        <p:txBody>
          <a:bodyPr>
            <a:normAutofit fontScale="85000" lnSpcReduction="10000"/>
          </a:bodyPr>
          <a:lstStyle/>
          <a:p>
            <a:r>
              <a:rPr lang="pt-BR" b="1" u="sng" dirty="0" smtClean="0"/>
              <a:t>Algoritmo SA:</a:t>
            </a:r>
            <a:r>
              <a:rPr lang="pt-BR" dirty="0" smtClean="0"/>
              <a:t> otimizar subproblema de </a:t>
            </a:r>
            <a:r>
              <a:rPr lang="pt-BR" b="1" dirty="0" smtClean="0">
                <a:solidFill>
                  <a:schemeClr val="accent6"/>
                </a:solidFill>
              </a:rPr>
              <a:t>produção</a:t>
            </a:r>
            <a:r>
              <a:rPr lang="pt-BR" dirty="0" smtClean="0"/>
              <a:t>;</a:t>
            </a:r>
          </a:p>
          <a:p>
            <a:endParaRPr lang="pt-BR" b="1" dirty="0"/>
          </a:p>
          <a:p>
            <a:pPr lvl="2"/>
            <a:endParaRPr lang="pt-BR" dirty="0"/>
          </a:p>
          <a:p>
            <a:pPr lvl="1"/>
            <a:endParaRPr lang="pt-BR" dirty="0" smtClean="0"/>
          </a:p>
          <a:p>
            <a:pPr lvl="2"/>
            <a:endParaRPr lang="pt-BR" dirty="0" smtClean="0"/>
          </a:p>
          <a:p>
            <a:pPr lvl="2"/>
            <a:endParaRPr lang="pt-BR" dirty="0" smtClean="0"/>
          </a:p>
          <a:p>
            <a:pPr lvl="1"/>
            <a:endParaRPr lang="pt-BR" dirty="0" smtClean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2315418"/>
            <a:ext cx="4680520" cy="4369549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5999461" y="3501008"/>
            <a:ext cx="2687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Subproblema de </a:t>
            </a:r>
            <a:r>
              <a:rPr lang="pt-BR" b="1" u="sng" dirty="0" smtClean="0">
                <a:solidFill>
                  <a:schemeClr val="accent6">
                    <a:lumMod val="75000"/>
                  </a:schemeClr>
                </a:solidFill>
              </a:rPr>
              <a:t>Produção</a:t>
            </a:r>
            <a:endParaRPr lang="pt-BR" dirty="0"/>
          </a:p>
        </p:txBody>
      </p:sp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3013219"/>
              </p:ext>
            </p:extLst>
          </p:nvPr>
        </p:nvGraphicFramePr>
        <p:xfrm>
          <a:off x="5717633" y="3883202"/>
          <a:ext cx="3250997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78790"/>
                <a:gridCol w="1152128"/>
                <a:gridCol w="720079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>
                          <a:solidFill>
                            <a:schemeClr val="tx1"/>
                          </a:solidFill>
                        </a:rPr>
                        <a:t>{1, 2, 5, 8}</a:t>
                      </a:r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 smtClean="0">
                          <a:solidFill>
                            <a:schemeClr val="tx1"/>
                          </a:solidFill>
                        </a:rPr>
                        <a:t>{4, 6, 9}</a:t>
                      </a:r>
                      <a:endParaRPr lang="pt-BR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>
                          <a:solidFill>
                            <a:schemeClr val="tx1"/>
                          </a:solidFill>
                        </a:rPr>
                        <a:t>{3, 7}</a:t>
                      </a:r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7" name="CaixaDeTexto 6"/>
          <p:cNvSpPr txBox="1"/>
          <p:nvPr/>
        </p:nvSpPr>
        <p:spPr>
          <a:xfrm>
            <a:off x="6149681" y="4207620"/>
            <a:ext cx="498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/>
              <a:t>M1</a:t>
            </a:r>
            <a:endParaRPr lang="pt-BR" b="1" dirty="0"/>
          </a:p>
        </p:txBody>
      </p:sp>
      <p:sp>
        <p:nvSpPr>
          <p:cNvPr id="8" name="CaixaDeTexto 7"/>
          <p:cNvSpPr txBox="1"/>
          <p:nvPr/>
        </p:nvSpPr>
        <p:spPr>
          <a:xfrm>
            <a:off x="8360472" y="4205631"/>
            <a:ext cx="453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/>
              <a:t>M3</a:t>
            </a:r>
            <a:endParaRPr lang="pt-BR" b="1" dirty="0"/>
          </a:p>
        </p:txBody>
      </p:sp>
      <p:sp>
        <p:nvSpPr>
          <p:cNvPr id="9" name="CaixaDeTexto 8"/>
          <p:cNvSpPr txBox="1"/>
          <p:nvPr/>
        </p:nvSpPr>
        <p:spPr>
          <a:xfrm>
            <a:off x="7412421" y="4207620"/>
            <a:ext cx="498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/>
              <a:t>M2</a:t>
            </a:r>
            <a:endParaRPr lang="pt-BR" b="1" dirty="0"/>
          </a:p>
        </p:txBody>
      </p:sp>
    </p:spTree>
    <p:extLst>
      <p:ext uri="{BB962C8B-B14F-4D97-AF65-F5344CB8AC3E}">
        <p14:creationId xmlns:p14="http://schemas.microsoft.com/office/powerpoint/2010/main" val="1349884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PROPOSTA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396752"/>
          </a:xfrm>
        </p:spPr>
        <p:txBody>
          <a:bodyPr>
            <a:normAutofit fontScale="77500" lnSpcReduction="20000"/>
          </a:bodyPr>
          <a:lstStyle/>
          <a:p>
            <a:r>
              <a:rPr lang="pt-BR" b="1" u="sng" dirty="0" smtClean="0"/>
              <a:t>Função de vizinhança:</a:t>
            </a:r>
          </a:p>
          <a:p>
            <a:endParaRPr lang="pt-BR" b="1" u="sng" dirty="0" smtClean="0"/>
          </a:p>
          <a:p>
            <a:pPr lvl="1"/>
            <a:r>
              <a:rPr lang="pt-BR" dirty="0" smtClean="0"/>
              <a:t>Papel fundamental na </a:t>
            </a:r>
            <a:r>
              <a:rPr lang="pt-BR" u="sng" dirty="0" err="1" smtClean="0"/>
              <a:t>explotação</a:t>
            </a:r>
            <a:r>
              <a:rPr lang="pt-BR" u="sng" dirty="0" smtClean="0"/>
              <a:t> eficiente</a:t>
            </a:r>
            <a:r>
              <a:rPr lang="pt-BR" dirty="0" smtClean="0"/>
              <a:t> do espaço de busca;</a:t>
            </a:r>
            <a:endParaRPr lang="pt-BR" b="1" u="sng" dirty="0"/>
          </a:p>
          <a:p>
            <a:endParaRPr lang="pt-BR" dirty="0" smtClean="0"/>
          </a:p>
          <a:p>
            <a:endParaRPr lang="pt-BR" b="1" dirty="0"/>
          </a:p>
          <a:p>
            <a:endParaRPr lang="pt-BR" dirty="0" smtClean="0"/>
          </a:p>
          <a:p>
            <a:endParaRPr lang="pt-BR" b="1" dirty="0"/>
          </a:p>
          <a:p>
            <a:pPr lvl="2"/>
            <a:endParaRPr lang="pt-BR" dirty="0"/>
          </a:p>
          <a:p>
            <a:pPr lvl="1"/>
            <a:endParaRPr lang="pt-BR" dirty="0" smtClean="0"/>
          </a:p>
          <a:p>
            <a:pPr lvl="2"/>
            <a:endParaRPr lang="pt-BR" dirty="0" smtClean="0"/>
          </a:p>
          <a:p>
            <a:pPr lvl="2"/>
            <a:endParaRPr lang="pt-BR" dirty="0" smtClean="0"/>
          </a:p>
          <a:p>
            <a:pPr lvl="1"/>
            <a:endParaRPr lang="pt-BR" dirty="0" smtClean="0"/>
          </a:p>
        </p:txBody>
      </p:sp>
      <p:sp>
        <p:nvSpPr>
          <p:cNvPr id="4" name="CaixaDeTexto 3"/>
          <p:cNvSpPr txBox="1"/>
          <p:nvPr/>
        </p:nvSpPr>
        <p:spPr>
          <a:xfrm>
            <a:off x="5580112" y="4293096"/>
            <a:ext cx="2687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Subproblema de </a:t>
            </a:r>
            <a:r>
              <a:rPr lang="pt-BR" b="1" u="sng" dirty="0" smtClean="0">
                <a:solidFill>
                  <a:schemeClr val="accent6">
                    <a:lumMod val="75000"/>
                  </a:schemeClr>
                </a:solidFill>
              </a:rPr>
              <a:t>Produção</a:t>
            </a:r>
            <a:endParaRPr lang="pt-BR" dirty="0"/>
          </a:p>
        </p:txBody>
      </p:sp>
      <p:graphicFrame>
        <p:nvGraphicFramePr>
          <p:cNvPr id="5" name="Tabe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204316"/>
              </p:ext>
            </p:extLst>
          </p:nvPr>
        </p:nvGraphicFramePr>
        <p:xfrm>
          <a:off x="5298284" y="4675290"/>
          <a:ext cx="3250997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78790"/>
                <a:gridCol w="1152128"/>
                <a:gridCol w="720079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>
                          <a:solidFill>
                            <a:schemeClr val="tx1"/>
                          </a:solidFill>
                        </a:rPr>
                        <a:t>{1, 2, 5, 8}</a:t>
                      </a:r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 smtClean="0">
                          <a:solidFill>
                            <a:schemeClr val="tx1"/>
                          </a:solidFill>
                        </a:rPr>
                        <a:t>{4, 6, 9}</a:t>
                      </a:r>
                      <a:endParaRPr lang="pt-BR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>
                          <a:solidFill>
                            <a:schemeClr val="tx1"/>
                          </a:solidFill>
                        </a:rPr>
                        <a:t>{3, 7}</a:t>
                      </a:r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6" name="CaixaDeTexto 5"/>
          <p:cNvSpPr txBox="1"/>
          <p:nvPr/>
        </p:nvSpPr>
        <p:spPr>
          <a:xfrm>
            <a:off x="5730332" y="4999708"/>
            <a:ext cx="498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/>
              <a:t>M1</a:t>
            </a:r>
            <a:endParaRPr lang="pt-BR" b="1" dirty="0"/>
          </a:p>
        </p:txBody>
      </p:sp>
      <p:sp>
        <p:nvSpPr>
          <p:cNvPr id="7" name="CaixaDeTexto 6"/>
          <p:cNvSpPr txBox="1"/>
          <p:nvPr/>
        </p:nvSpPr>
        <p:spPr>
          <a:xfrm>
            <a:off x="7941123" y="4997719"/>
            <a:ext cx="453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/>
              <a:t>M3</a:t>
            </a:r>
            <a:endParaRPr lang="pt-BR" b="1" dirty="0"/>
          </a:p>
        </p:txBody>
      </p:sp>
      <p:sp>
        <p:nvSpPr>
          <p:cNvPr id="8" name="CaixaDeTexto 7"/>
          <p:cNvSpPr txBox="1"/>
          <p:nvPr/>
        </p:nvSpPr>
        <p:spPr>
          <a:xfrm>
            <a:off x="6993072" y="4999708"/>
            <a:ext cx="498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/>
              <a:t>M2</a:t>
            </a:r>
            <a:endParaRPr lang="pt-BR" b="1" dirty="0"/>
          </a:p>
        </p:txBody>
      </p:sp>
      <p:sp>
        <p:nvSpPr>
          <p:cNvPr id="9" name="CaixaDeTexto 8"/>
          <p:cNvSpPr txBox="1"/>
          <p:nvPr/>
        </p:nvSpPr>
        <p:spPr>
          <a:xfrm>
            <a:off x="457200" y="3356992"/>
            <a:ext cx="4508798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/>
              <a:t>Troca de 1-par por máquina aleatória:</a:t>
            </a:r>
          </a:p>
          <a:p>
            <a:endParaRPr lang="pt-BR" dirty="0"/>
          </a:p>
          <a:p>
            <a:pPr marL="285750" indent="-285750">
              <a:buFont typeface="Arial" charset="0"/>
              <a:buChar char="•"/>
            </a:pPr>
            <a:r>
              <a:rPr lang="pt-BR" dirty="0" smtClean="0">
                <a:solidFill>
                  <a:schemeClr val="accent6"/>
                </a:solidFill>
              </a:rPr>
              <a:t>Recebe o </a:t>
            </a:r>
            <a:r>
              <a:rPr lang="pt-BR" b="1" dirty="0" smtClean="0">
                <a:solidFill>
                  <a:schemeClr val="accent6"/>
                </a:solidFill>
              </a:rPr>
              <a:t>vetor de produção </a:t>
            </a:r>
            <a:r>
              <a:rPr lang="pt-BR" i="1" dirty="0" smtClean="0">
                <a:solidFill>
                  <a:schemeClr val="accent6"/>
                </a:solidFill>
              </a:rPr>
              <a:t>M</a:t>
            </a:r>
            <a:endParaRPr lang="pt-BR" dirty="0" smtClean="0">
              <a:solidFill>
                <a:schemeClr val="accent6"/>
              </a:solidFill>
            </a:endParaRPr>
          </a:p>
          <a:p>
            <a:pPr marL="285750" indent="-285750">
              <a:buFont typeface="Arial" charset="0"/>
              <a:buChar char="•"/>
            </a:pPr>
            <a:r>
              <a:rPr lang="pt-BR" dirty="0" smtClean="0"/>
              <a:t>Escolhe uma </a:t>
            </a:r>
            <a:r>
              <a:rPr lang="pt-BR" b="1" dirty="0" smtClean="0"/>
              <a:t>máquina aleatória </a:t>
            </a:r>
            <a:r>
              <a:rPr lang="pt-BR" i="1" dirty="0" smtClean="0"/>
              <a:t>M</a:t>
            </a:r>
            <a:r>
              <a:rPr lang="pt-BR" i="1" baseline="-25000" dirty="0" smtClean="0"/>
              <a:t>i</a:t>
            </a:r>
            <a:endParaRPr lang="pt-BR" dirty="0" smtClean="0"/>
          </a:p>
          <a:p>
            <a:pPr marL="285750" indent="-285750">
              <a:buFont typeface="Arial" charset="0"/>
              <a:buChar char="•"/>
            </a:pPr>
            <a:r>
              <a:rPr lang="pt-BR" dirty="0" smtClean="0"/>
              <a:t>Enquanto </a:t>
            </a:r>
            <a:r>
              <a:rPr lang="pt-BR" b="1" i="1" dirty="0" smtClean="0"/>
              <a:t>operações(Mi) </a:t>
            </a:r>
            <a:r>
              <a:rPr lang="pt-BR" b="1" dirty="0" smtClean="0"/>
              <a:t>&lt; 2</a:t>
            </a:r>
            <a:endParaRPr lang="pt-BR" dirty="0" smtClean="0"/>
          </a:p>
          <a:p>
            <a:pPr marL="742950" lvl="1" indent="-285750">
              <a:buFont typeface="Arial" charset="0"/>
              <a:buChar char="•"/>
            </a:pPr>
            <a:r>
              <a:rPr lang="pt-BR" dirty="0" smtClean="0"/>
              <a:t>Escolhe </a:t>
            </a:r>
            <a:r>
              <a:rPr lang="pt-BR" dirty="0"/>
              <a:t>uma </a:t>
            </a:r>
            <a:r>
              <a:rPr lang="pt-BR" b="1" dirty="0"/>
              <a:t>máquina aleatória </a:t>
            </a:r>
            <a:r>
              <a:rPr lang="pt-BR" i="1" dirty="0" smtClean="0"/>
              <a:t>M</a:t>
            </a:r>
            <a:r>
              <a:rPr lang="pt-BR" i="1" baseline="-25000" dirty="0" smtClean="0"/>
              <a:t>i</a:t>
            </a:r>
            <a:endParaRPr lang="pt-BR" dirty="0"/>
          </a:p>
          <a:p>
            <a:pPr marL="285750" indent="-285750">
              <a:buFont typeface="Arial" charset="0"/>
              <a:buChar char="•"/>
            </a:pPr>
            <a:r>
              <a:rPr lang="pt-BR" dirty="0" smtClean="0"/>
              <a:t>Em Mi, escolhe uma </a:t>
            </a:r>
            <a:r>
              <a:rPr lang="pt-BR" b="1" dirty="0" smtClean="0"/>
              <a:t>operação aleatória </a:t>
            </a:r>
            <a:r>
              <a:rPr lang="pt-BR" i="1" dirty="0" smtClean="0"/>
              <a:t>O</a:t>
            </a:r>
            <a:r>
              <a:rPr lang="pt-BR" i="1" baseline="-25000" dirty="0" smtClean="0"/>
              <a:t>i</a:t>
            </a:r>
            <a:endParaRPr lang="pt-BR" dirty="0" smtClean="0"/>
          </a:p>
          <a:p>
            <a:pPr marL="285750" indent="-285750">
              <a:buFont typeface="Arial" charset="0"/>
              <a:buChar char="•"/>
            </a:pPr>
            <a:r>
              <a:rPr lang="pt-BR" dirty="0" smtClean="0"/>
              <a:t>Caso </a:t>
            </a:r>
            <a:r>
              <a:rPr lang="pt-BR" i="1" dirty="0" smtClean="0"/>
              <a:t>O</a:t>
            </a:r>
            <a:r>
              <a:rPr lang="pt-BR" i="1" baseline="-25000" dirty="0" smtClean="0"/>
              <a:t>i</a:t>
            </a:r>
            <a:r>
              <a:rPr lang="pt-BR" dirty="0" smtClean="0"/>
              <a:t> seja a </a:t>
            </a:r>
            <a:r>
              <a:rPr lang="pt-BR" b="1" dirty="0" smtClean="0"/>
              <a:t>última operação </a:t>
            </a:r>
            <a:r>
              <a:rPr lang="pt-BR" dirty="0" smtClean="0"/>
              <a:t>de </a:t>
            </a:r>
            <a:r>
              <a:rPr lang="pt-BR" i="1" dirty="0" smtClean="0"/>
              <a:t>M</a:t>
            </a:r>
            <a:r>
              <a:rPr lang="pt-BR" i="1" baseline="-25000" dirty="0" smtClean="0"/>
              <a:t>i</a:t>
            </a:r>
            <a:endParaRPr lang="pt-BR" i="1" dirty="0" smtClean="0"/>
          </a:p>
          <a:p>
            <a:pPr marL="742950" lvl="1" indent="-285750">
              <a:buFont typeface="Arial" charset="0"/>
              <a:buChar char="•"/>
            </a:pPr>
            <a:r>
              <a:rPr lang="pt-BR" i="1" dirty="0" smtClean="0"/>
              <a:t>O</a:t>
            </a:r>
            <a:r>
              <a:rPr lang="pt-BR" i="1" baseline="-25000" dirty="0" smtClean="0"/>
              <a:t>i</a:t>
            </a:r>
            <a:r>
              <a:rPr lang="pt-BR" dirty="0" smtClean="0"/>
              <a:t> </a:t>
            </a:r>
            <a:r>
              <a:rPr lang="pt-BR" b="1" dirty="0" smtClean="0"/>
              <a:t>troca de valor </a:t>
            </a:r>
            <a:r>
              <a:rPr lang="pt-BR" dirty="0" smtClean="0"/>
              <a:t>com </a:t>
            </a:r>
            <a:r>
              <a:rPr lang="pt-BR" i="1" dirty="0" smtClean="0"/>
              <a:t>O</a:t>
            </a:r>
            <a:r>
              <a:rPr lang="pt-BR" i="1" baseline="-25000" dirty="0" smtClean="0"/>
              <a:t>1</a:t>
            </a:r>
          </a:p>
          <a:p>
            <a:pPr marL="285750" indent="-285750">
              <a:buFont typeface="Arial" charset="0"/>
              <a:buChar char="•"/>
            </a:pPr>
            <a:r>
              <a:rPr lang="pt-BR" dirty="0" smtClean="0"/>
              <a:t>Senão</a:t>
            </a:r>
          </a:p>
          <a:p>
            <a:pPr marL="742950" lvl="1" indent="-285750">
              <a:buFont typeface="Arial" charset="0"/>
              <a:buChar char="•"/>
            </a:pPr>
            <a:r>
              <a:rPr lang="pt-BR" i="1" dirty="0" smtClean="0"/>
              <a:t>O</a:t>
            </a:r>
            <a:r>
              <a:rPr lang="pt-BR" i="1" baseline="-25000" dirty="0" smtClean="0"/>
              <a:t>i</a:t>
            </a:r>
            <a:r>
              <a:rPr lang="pt-BR" dirty="0" smtClean="0"/>
              <a:t> </a:t>
            </a:r>
            <a:r>
              <a:rPr lang="pt-BR" b="1" dirty="0" smtClean="0"/>
              <a:t>troca de valor </a:t>
            </a:r>
            <a:r>
              <a:rPr lang="pt-BR" dirty="0" smtClean="0"/>
              <a:t>com </a:t>
            </a:r>
            <a:r>
              <a:rPr lang="pt-BR" i="1" dirty="0" smtClean="0"/>
              <a:t>O</a:t>
            </a:r>
            <a:r>
              <a:rPr lang="pt-BR" i="1" baseline="-25000" dirty="0" smtClean="0"/>
              <a:t>i+1</a:t>
            </a:r>
          </a:p>
          <a:p>
            <a:pPr marL="285750" indent="-285750">
              <a:buFont typeface="Arial" charset="0"/>
              <a:buChar char="•"/>
            </a:pPr>
            <a:r>
              <a:rPr lang="pt-BR" dirty="0"/>
              <a:t>Retorna o </a:t>
            </a:r>
            <a:r>
              <a:rPr lang="pt-BR" b="1" dirty="0"/>
              <a:t>vetor de produção</a:t>
            </a:r>
            <a:r>
              <a:rPr lang="pt-BR" dirty="0"/>
              <a:t> </a:t>
            </a:r>
            <a:r>
              <a:rPr lang="pt-BR" i="1" dirty="0"/>
              <a:t>M</a:t>
            </a:r>
            <a:r>
              <a:rPr lang="pt-BR" i="1" dirty="0" smtClean="0"/>
              <a:t>*</a:t>
            </a:r>
            <a:endParaRPr lang="pt-BR" i="1" dirty="0"/>
          </a:p>
        </p:txBody>
      </p:sp>
    </p:spTree>
    <p:extLst>
      <p:ext uri="{BB962C8B-B14F-4D97-AF65-F5344CB8AC3E}">
        <p14:creationId xmlns:p14="http://schemas.microsoft.com/office/powerpoint/2010/main" val="1115596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PROGRAMAÇÃO DA PRODUÇÃO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709119"/>
          </a:xfrm>
        </p:spPr>
        <p:txBody>
          <a:bodyPr>
            <a:normAutofit/>
          </a:bodyPr>
          <a:lstStyle/>
          <a:p>
            <a:r>
              <a:rPr lang="pt-BR" b="1" dirty="0" smtClean="0"/>
              <a:t>Desafio: </a:t>
            </a:r>
            <a:r>
              <a:rPr lang="pt-BR" dirty="0" smtClean="0"/>
              <a:t>como otimizar a produção com os recursos disponíveis, diminuindo custos e </a:t>
            </a:r>
            <a:r>
              <a:rPr lang="pt-BR" u="sng" dirty="0" smtClean="0"/>
              <a:t>maximizando</a:t>
            </a:r>
            <a:r>
              <a:rPr lang="pt-BR" dirty="0" smtClean="0"/>
              <a:t> o </a:t>
            </a:r>
            <a:r>
              <a:rPr lang="pt-BR" b="1" dirty="0" smtClean="0"/>
              <a:t>lucro produtivo</a:t>
            </a:r>
            <a:r>
              <a:rPr lang="pt-BR" dirty="0" smtClean="0"/>
              <a:t>?</a:t>
            </a:r>
          </a:p>
          <a:p>
            <a:endParaRPr lang="pt-BR" dirty="0"/>
          </a:p>
          <a:p>
            <a:r>
              <a:rPr lang="pt-BR" dirty="0" smtClean="0"/>
              <a:t>**** Inserir figura </a:t>
            </a:r>
            <a:r>
              <a:rPr lang="pt-BR" dirty="0" err="1" smtClean="0"/>
              <a:t>hierarquica</a:t>
            </a:r>
            <a:r>
              <a:rPr lang="pt-BR" dirty="0" smtClean="0"/>
              <a:t> ***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88153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PROPOSTA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396752"/>
          </a:xfrm>
        </p:spPr>
        <p:txBody>
          <a:bodyPr>
            <a:normAutofit fontScale="77500" lnSpcReduction="20000"/>
          </a:bodyPr>
          <a:lstStyle/>
          <a:p>
            <a:r>
              <a:rPr lang="pt-BR" b="1" u="sng" dirty="0" smtClean="0"/>
              <a:t>Função de vizinhança:</a:t>
            </a:r>
          </a:p>
          <a:p>
            <a:endParaRPr lang="pt-BR" b="1" u="sng" dirty="0" smtClean="0"/>
          </a:p>
          <a:p>
            <a:pPr lvl="1"/>
            <a:r>
              <a:rPr lang="pt-BR" dirty="0" smtClean="0"/>
              <a:t>Papel fundamental na </a:t>
            </a:r>
            <a:r>
              <a:rPr lang="pt-BR" u="sng" dirty="0" err="1" smtClean="0"/>
              <a:t>explotação</a:t>
            </a:r>
            <a:r>
              <a:rPr lang="pt-BR" u="sng" dirty="0" smtClean="0"/>
              <a:t> eficiente</a:t>
            </a:r>
            <a:r>
              <a:rPr lang="pt-BR" dirty="0" smtClean="0"/>
              <a:t> do espaço de busca;</a:t>
            </a:r>
            <a:endParaRPr lang="pt-BR" b="1" u="sng" dirty="0"/>
          </a:p>
          <a:p>
            <a:endParaRPr lang="pt-BR" dirty="0" smtClean="0"/>
          </a:p>
          <a:p>
            <a:endParaRPr lang="pt-BR" b="1" dirty="0"/>
          </a:p>
          <a:p>
            <a:endParaRPr lang="pt-BR" dirty="0" smtClean="0"/>
          </a:p>
          <a:p>
            <a:endParaRPr lang="pt-BR" b="1" dirty="0"/>
          </a:p>
          <a:p>
            <a:pPr lvl="2"/>
            <a:endParaRPr lang="pt-BR" dirty="0"/>
          </a:p>
          <a:p>
            <a:pPr lvl="1"/>
            <a:endParaRPr lang="pt-BR" dirty="0" smtClean="0"/>
          </a:p>
          <a:p>
            <a:pPr lvl="2"/>
            <a:endParaRPr lang="pt-BR" dirty="0" smtClean="0"/>
          </a:p>
          <a:p>
            <a:pPr lvl="2"/>
            <a:endParaRPr lang="pt-BR" dirty="0" smtClean="0"/>
          </a:p>
          <a:p>
            <a:pPr lvl="1"/>
            <a:endParaRPr lang="pt-BR" dirty="0" smtClean="0"/>
          </a:p>
        </p:txBody>
      </p:sp>
      <p:sp>
        <p:nvSpPr>
          <p:cNvPr id="4" name="CaixaDeTexto 3"/>
          <p:cNvSpPr txBox="1"/>
          <p:nvPr/>
        </p:nvSpPr>
        <p:spPr>
          <a:xfrm>
            <a:off x="5580112" y="4293096"/>
            <a:ext cx="2687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Subproblema de </a:t>
            </a:r>
            <a:r>
              <a:rPr lang="pt-BR" b="1" u="sng" dirty="0" smtClean="0">
                <a:solidFill>
                  <a:schemeClr val="accent6">
                    <a:lumMod val="75000"/>
                  </a:schemeClr>
                </a:solidFill>
              </a:rPr>
              <a:t>Produção</a:t>
            </a:r>
            <a:endParaRPr lang="pt-BR" dirty="0"/>
          </a:p>
        </p:txBody>
      </p:sp>
      <p:graphicFrame>
        <p:nvGraphicFramePr>
          <p:cNvPr id="5" name="Tabe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204316"/>
              </p:ext>
            </p:extLst>
          </p:nvPr>
        </p:nvGraphicFramePr>
        <p:xfrm>
          <a:off x="5298284" y="4675290"/>
          <a:ext cx="3250997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78790"/>
                <a:gridCol w="1152128"/>
                <a:gridCol w="720079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>
                          <a:solidFill>
                            <a:schemeClr val="tx1"/>
                          </a:solidFill>
                        </a:rPr>
                        <a:t>{1, 2, 5, 8}</a:t>
                      </a:r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 smtClean="0">
                          <a:solidFill>
                            <a:schemeClr val="tx1"/>
                          </a:solidFill>
                        </a:rPr>
                        <a:t>{4, 6, 9}</a:t>
                      </a:r>
                      <a:endParaRPr lang="pt-BR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>
                          <a:solidFill>
                            <a:schemeClr val="tx1"/>
                          </a:solidFill>
                        </a:rPr>
                        <a:t>{3, 7}</a:t>
                      </a:r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6" name="CaixaDeTexto 5"/>
          <p:cNvSpPr txBox="1"/>
          <p:nvPr/>
        </p:nvSpPr>
        <p:spPr>
          <a:xfrm>
            <a:off x="5730332" y="4999708"/>
            <a:ext cx="498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>
                <a:solidFill>
                  <a:schemeClr val="accent6"/>
                </a:solidFill>
              </a:rPr>
              <a:t>M1</a:t>
            </a:r>
            <a:endParaRPr lang="pt-BR" b="1" dirty="0">
              <a:solidFill>
                <a:schemeClr val="accent6"/>
              </a:solidFill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7941123" y="4997719"/>
            <a:ext cx="453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/>
              <a:t>M3</a:t>
            </a:r>
            <a:endParaRPr lang="pt-BR" b="1" dirty="0"/>
          </a:p>
        </p:txBody>
      </p:sp>
      <p:sp>
        <p:nvSpPr>
          <p:cNvPr id="8" name="CaixaDeTexto 7"/>
          <p:cNvSpPr txBox="1"/>
          <p:nvPr/>
        </p:nvSpPr>
        <p:spPr>
          <a:xfrm>
            <a:off x="6993072" y="4999708"/>
            <a:ext cx="498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/>
              <a:t>M2</a:t>
            </a:r>
            <a:endParaRPr lang="pt-BR" b="1" dirty="0"/>
          </a:p>
        </p:txBody>
      </p:sp>
      <p:sp>
        <p:nvSpPr>
          <p:cNvPr id="9" name="CaixaDeTexto 8"/>
          <p:cNvSpPr txBox="1"/>
          <p:nvPr/>
        </p:nvSpPr>
        <p:spPr>
          <a:xfrm>
            <a:off x="457200" y="3356992"/>
            <a:ext cx="4508798" cy="36009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/>
              <a:t>Troca de 1-par por máquina aleatória:</a:t>
            </a:r>
          </a:p>
          <a:p>
            <a:endParaRPr lang="pt-BR" dirty="0"/>
          </a:p>
          <a:p>
            <a:pPr marL="285750" indent="-285750">
              <a:buFont typeface="Arial" charset="0"/>
              <a:buChar char="•"/>
            </a:pPr>
            <a:r>
              <a:rPr lang="pt-BR" dirty="0" smtClean="0"/>
              <a:t>Recebe o </a:t>
            </a:r>
            <a:r>
              <a:rPr lang="pt-BR" b="1" dirty="0" smtClean="0"/>
              <a:t>vetor de produção </a:t>
            </a:r>
            <a:r>
              <a:rPr lang="pt-BR" i="1" dirty="0" smtClean="0"/>
              <a:t>M</a:t>
            </a:r>
            <a:endParaRPr lang="pt-BR" dirty="0" smtClean="0"/>
          </a:p>
          <a:p>
            <a:pPr marL="285750" indent="-285750">
              <a:buFont typeface="Arial" charset="0"/>
              <a:buChar char="•"/>
            </a:pPr>
            <a:r>
              <a:rPr lang="pt-BR" dirty="0" smtClean="0">
                <a:solidFill>
                  <a:schemeClr val="accent6"/>
                </a:solidFill>
              </a:rPr>
              <a:t>Escolhe uma </a:t>
            </a:r>
            <a:r>
              <a:rPr lang="pt-BR" b="1" dirty="0" smtClean="0">
                <a:solidFill>
                  <a:schemeClr val="accent6"/>
                </a:solidFill>
              </a:rPr>
              <a:t>máquina aleatória </a:t>
            </a:r>
            <a:r>
              <a:rPr lang="pt-BR" i="1" dirty="0" smtClean="0">
                <a:solidFill>
                  <a:schemeClr val="accent6"/>
                </a:solidFill>
              </a:rPr>
              <a:t>M</a:t>
            </a:r>
            <a:r>
              <a:rPr lang="pt-BR" i="1" baseline="-25000" dirty="0" smtClean="0">
                <a:solidFill>
                  <a:schemeClr val="accent6"/>
                </a:solidFill>
              </a:rPr>
              <a:t>i</a:t>
            </a:r>
            <a:endParaRPr lang="pt-BR" dirty="0" smtClean="0">
              <a:solidFill>
                <a:schemeClr val="accent6"/>
              </a:solidFill>
            </a:endParaRPr>
          </a:p>
          <a:p>
            <a:pPr marL="285750" indent="-285750">
              <a:buFont typeface="Arial" charset="0"/>
              <a:buChar char="•"/>
            </a:pPr>
            <a:r>
              <a:rPr lang="pt-BR" dirty="0" smtClean="0"/>
              <a:t>Enquanto </a:t>
            </a:r>
            <a:r>
              <a:rPr lang="pt-BR" b="1" i="1" dirty="0" smtClean="0"/>
              <a:t>operações(Mi) </a:t>
            </a:r>
            <a:r>
              <a:rPr lang="pt-BR" b="1" dirty="0" smtClean="0"/>
              <a:t>&lt; 2</a:t>
            </a:r>
            <a:endParaRPr lang="pt-BR" dirty="0" smtClean="0"/>
          </a:p>
          <a:p>
            <a:pPr marL="742950" lvl="1" indent="-285750">
              <a:buFont typeface="Arial" charset="0"/>
              <a:buChar char="•"/>
            </a:pPr>
            <a:r>
              <a:rPr lang="pt-BR" dirty="0" smtClean="0"/>
              <a:t>Escolhe </a:t>
            </a:r>
            <a:r>
              <a:rPr lang="pt-BR" dirty="0"/>
              <a:t>uma </a:t>
            </a:r>
            <a:r>
              <a:rPr lang="pt-BR" b="1" dirty="0"/>
              <a:t>máquina aleatória </a:t>
            </a:r>
            <a:r>
              <a:rPr lang="pt-BR" i="1" dirty="0" smtClean="0"/>
              <a:t>M</a:t>
            </a:r>
            <a:r>
              <a:rPr lang="pt-BR" i="1" baseline="-25000" dirty="0" smtClean="0"/>
              <a:t>i</a:t>
            </a:r>
            <a:endParaRPr lang="pt-BR" dirty="0"/>
          </a:p>
          <a:p>
            <a:pPr marL="285750" indent="-285750">
              <a:buFont typeface="Arial" charset="0"/>
              <a:buChar char="•"/>
            </a:pPr>
            <a:r>
              <a:rPr lang="pt-BR" dirty="0" smtClean="0"/>
              <a:t>Em Mi, escolhe uma </a:t>
            </a:r>
            <a:r>
              <a:rPr lang="pt-BR" b="1" dirty="0" smtClean="0"/>
              <a:t>operação aleatória </a:t>
            </a:r>
            <a:r>
              <a:rPr lang="pt-BR" i="1" dirty="0" smtClean="0"/>
              <a:t>O</a:t>
            </a:r>
            <a:r>
              <a:rPr lang="pt-BR" i="1" baseline="-25000" dirty="0" smtClean="0"/>
              <a:t>i</a:t>
            </a:r>
            <a:endParaRPr lang="pt-BR" dirty="0" smtClean="0"/>
          </a:p>
          <a:p>
            <a:pPr marL="285750" indent="-285750">
              <a:buFont typeface="Arial" charset="0"/>
              <a:buChar char="•"/>
            </a:pPr>
            <a:r>
              <a:rPr lang="pt-BR" dirty="0" smtClean="0"/>
              <a:t>Caso </a:t>
            </a:r>
            <a:r>
              <a:rPr lang="pt-BR" i="1" dirty="0" smtClean="0"/>
              <a:t>O</a:t>
            </a:r>
            <a:r>
              <a:rPr lang="pt-BR" i="1" baseline="-25000" dirty="0" smtClean="0"/>
              <a:t>i</a:t>
            </a:r>
            <a:r>
              <a:rPr lang="pt-BR" dirty="0" smtClean="0"/>
              <a:t> seja a </a:t>
            </a:r>
            <a:r>
              <a:rPr lang="pt-BR" b="1" dirty="0" smtClean="0"/>
              <a:t>última operação </a:t>
            </a:r>
            <a:r>
              <a:rPr lang="pt-BR" dirty="0" smtClean="0"/>
              <a:t>de </a:t>
            </a:r>
            <a:r>
              <a:rPr lang="pt-BR" i="1" dirty="0" smtClean="0"/>
              <a:t>M</a:t>
            </a:r>
            <a:r>
              <a:rPr lang="pt-BR" i="1" baseline="-25000" dirty="0" smtClean="0"/>
              <a:t>i</a:t>
            </a:r>
            <a:endParaRPr lang="pt-BR" i="1" dirty="0" smtClean="0"/>
          </a:p>
          <a:p>
            <a:pPr marL="742950" lvl="1" indent="-285750">
              <a:buFont typeface="Arial" charset="0"/>
              <a:buChar char="•"/>
            </a:pPr>
            <a:r>
              <a:rPr lang="pt-BR" i="1" dirty="0" smtClean="0"/>
              <a:t>O</a:t>
            </a:r>
            <a:r>
              <a:rPr lang="pt-BR" i="1" baseline="-25000" dirty="0" smtClean="0"/>
              <a:t>i</a:t>
            </a:r>
            <a:r>
              <a:rPr lang="pt-BR" dirty="0" smtClean="0"/>
              <a:t> </a:t>
            </a:r>
            <a:r>
              <a:rPr lang="pt-BR" b="1" dirty="0" smtClean="0"/>
              <a:t>troca de valor </a:t>
            </a:r>
            <a:r>
              <a:rPr lang="pt-BR" dirty="0" smtClean="0"/>
              <a:t>com </a:t>
            </a:r>
            <a:r>
              <a:rPr lang="pt-BR" i="1" dirty="0" smtClean="0"/>
              <a:t>O</a:t>
            </a:r>
            <a:r>
              <a:rPr lang="pt-BR" i="1" baseline="-25000" dirty="0" smtClean="0"/>
              <a:t>1</a:t>
            </a:r>
          </a:p>
          <a:p>
            <a:pPr marL="285750" indent="-285750">
              <a:buFont typeface="Arial" charset="0"/>
              <a:buChar char="•"/>
            </a:pPr>
            <a:r>
              <a:rPr lang="pt-BR" dirty="0" smtClean="0"/>
              <a:t>Senão</a:t>
            </a:r>
          </a:p>
          <a:p>
            <a:pPr marL="742950" lvl="1" indent="-285750">
              <a:buFont typeface="Arial" charset="0"/>
              <a:buChar char="•"/>
            </a:pPr>
            <a:r>
              <a:rPr lang="pt-BR" i="1" dirty="0" smtClean="0"/>
              <a:t>O</a:t>
            </a:r>
            <a:r>
              <a:rPr lang="pt-BR" i="1" baseline="-25000" dirty="0" smtClean="0"/>
              <a:t>i</a:t>
            </a:r>
            <a:r>
              <a:rPr lang="pt-BR" dirty="0" smtClean="0"/>
              <a:t> </a:t>
            </a:r>
            <a:r>
              <a:rPr lang="pt-BR" b="1" dirty="0" smtClean="0"/>
              <a:t>troca de valor </a:t>
            </a:r>
            <a:r>
              <a:rPr lang="pt-BR" dirty="0" smtClean="0"/>
              <a:t>com </a:t>
            </a:r>
            <a:r>
              <a:rPr lang="pt-BR" i="1" dirty="0" smtClean="0"/>
              <a:t>O</a:t>
            </a:r>
            <a:r>
              <a:rPr lang="pt-BR" i="1" baseline="-25000" dirty="0" smtClean="0"/>
              <a:t>i+1</a:t>
            </a:r>
          </a:p>
          <a:p>
            <a:pPr marL="285750" indent="-285750">
              <a:buFont typeface="Arial" charset="0"/>
              <a:buChar char="•"/>
            </a:pPr>
            <a:r>
              <a:rPr lang="pt-BR" dirty="0"/>
              <a:t>Retorna o </a:t>
            </a:r>
            <a:r>
              <a:rPr lang="pt-BR" b="1" dirty="0"/>
              <a:t>vetor de produção</a:t>
            </a:r>
            <a:r>
              <a:rPr lang="pt-BR" dirty="0"/>
              <a:t> </a:t>
            </a:r>
            <a:r>
              <a:rPr lang="pt-BR" i="1" dirty="0"/>
              <a:t>M*</a:t>
            </a:r>
          </a:p>
          <a:p>
            <a:pPr marL="285750" indent="-285750">
              <a:buFont typeface="Arial" charset="0"/>
              <a:buChar char="•"/>
            </a:pPr>
            <a:endParaRPr lang="pt-BR" i="1" baseline="-25000" dirty="0"/>
          </a:p>
        </p:txBody>
      </p:sp>
      <p:sp>
        <p:nvSpPr>
          <p:cNvPr id="10" name="Seta para a Direita 9"/>
          <p:cNvSpPr/>
          <p:nvPr/>
        </p:nvSpPr>
        <p:spPr>
          <a:xfrm rot="16200000">
            <a:off x="5788924" y="5395321"/>
            <a:ext cx="381672" cy="294197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98421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PROPOSTA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396752"/>
          </a:xfrm>
        </p:spPr>
        <p:txBody>
          <a:bodyPr>
            <a:normAutofit fontScale="77500" lnSpcReduction="20000"/>
          </a:bodyPr>
          <a:lstStyle/>
          <a:p>
            <a:r>
              <a:rPr lang="pt-BR" b="1" u="sng" dirty="0" smtClean="0"/>
              <a:t>Função de vizinhança:</a:t>
            </a:r>
          </a:p>
          <a:p>
            <a:endParaRPr lang="pt-BR" b="1" u="sng" dirty="0" smtClean="0"/>
          </a:p>
          <a:p>
            <a:pPr lvl="1"/>
            <a:r>
              <a:rPr lang="pt-BR" dirty="0" smtClean="0"/>
              <a:t>Papel fundamental na </a:t>
            </a:r>
            <a:r>
              <a:rPr lang="pt-BR" u="sng" dirty="0" err="1" smtClean="0"/>
              <a:t>explotação</a:t>
            </a:r>
            <a:r>
              <a:rPr lang="pt-BR" u="sng" dirty="0" smtClean="0"/>
              <a:t> eficiente</a:t>
            </a:r>
            <a:r>
              <a:rPr lang="pt-BR" dirty="0" smtClean="0"/>
              <a:t> do espaço de busca;</a:t>
            </a:r>
            <a:endParaRPr lang="pt-BR" b="1" u="sng" dirty="0"/>
          </a:p>
          <a:p>
            <a:endParaRPr lang="pt-BR" dirty="0" smtClean="0"/>
          </a:p>
          <a:p>
            <a:endParaRPr lang="pt-BR" b="1" dirty="0"/>
          </a:p>
          <a:p>
            <a:endParaRPr lang="pt-BR" dirty="0" smtClean="0"/>
          </a:p>
          <a:p>
            <a:endParaRPr lang="pt-BR" b="1" dirty="0"/>
          </a:p>
          <a:p>
            <a:pPr lvl="2"/>
            <a:endParaRPr lang="pt-BR" dirty="0"/>
          </a:p>
          <a:p>
            <a:pPr lvl="1"/>
            <a:endParaRPr lang="pt-BR" dirty="0" smtClean="0"/>
          </a:p>
          <a:p>
            <a:pPr lvl="2"/>
            <a:endParaRPr lang="pt-BR" dirty="0" smtClean="0"/>
          </a:p>
          <a:p>
            <a:pPr lvl="2"/>
            <a:endParaRPr lang="pt-BR" dirty="0" smtClean="0"/>
          </a:p>
          <a:p>
            <a:pPr lvl="1"/>
            <a:endParaRPr lang="pt-BR" dirty="0" smtClean="0"/>
          </a:p>
        </p:txBody>
      </p:sp>
      <p:sp>
        <p:nvSpPr>
          <p:cNvPr id="4" name="CaixaDeTexto 3"/>
          <p:cNvSpPr txBox="1"/>
          <p:nvPr/>
        </p:nvSpPr>
        <p:spPr>
          <a:xfrm>
            <a:off x="5580112" y="4293096"/>
            <a:ext cx="2687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Subproblema de </a:t>
            </a:r>
            <a:r>
              <a:rPr lang="pt-BR" b="1" u="sng" dirty="0" smtClean="0">
                <a:solidFill>
                  <a:schemeClr val="accent6">
                    <a:lumMod val="75000"/>
                  </a:schemeClr>
                </a:solidFill>
              </a:rPr>
              <a:t>Produção</a:t>
            </a:r>
            <a:endParaRPr lang="pt-BR" dirty="0"/>
          </a:p>
        </p:txBody>
      </p:sp>
      <p:graphicFrame>
        <p:nvGraphicFramePr>
          <p:cNvPr id="5" name="Tabe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1894556"/>
              </p:ext>
            </p:extLst>
          </p:nvPr>
        </p:nvGraphicFramePr>
        <p:xfrm>
          <a:off x="5298284" y="4675290"/>
          <a:ext cx="3250997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78790"/>
                <a:gridCol w="1152128"/>
                <a:gridCol w="720079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>
                          <a:solidFill>
                            <a:schemeClr val="accent6"/>
                          </a:solidFill>
                        </a:rPr>
                        <a:t>{1, 2, 5, 8}</a:t>
                      </a:r>
                      <a:endParaRPr lang="pt-BR" dirty="0">
                        <a:solidFill>
                          <a:schemeClr val="accent6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 smtClean="0">
                          <a:solidFill>
                            <a:schemeClr val="tx1"/>
                          </a:solidFill>
                        </a:rPr>
                        <a:t>{4, 6, 9}</a:t>
                      </a:r>
                      <a:endParaRPr lang="pt-BR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>
                          <a:solidFill>
                            <a:schemeClr val="tx1"/>
                          </a:solidFill>
                        </a:rPr>
                        <a:t>{3, 7}</a:t>
                      </a:r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6" name="CaixaDeTexto 5"/>
          <p:cNvSpPr txBox="1"/>
          <p:nvPr/>
        </p:nvSpPr>
        <p:spPr>
          <a:xfrm>
            <a:off x="5730332" y="4999708"/>
            <a:ext cx="498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>
                <a:solidFill>
                  <a:schemeClr val="accent6"/>
                </a:solidFill>
              </a:rPr>
              <a:t>M1</a:t>
            </a:r>
            <a:endParaRPr lang="pt-BR" b="1" dirty="0">
              <a:solidFill>
                <a:schemeClr val="accent6"/>
              </a:solidFill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7941123" y="4997719"/>
            <a:ext cx="453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/>
              <a:t>M3</a:t>
            </a:r>
            <a:endParaRPr lang="pt-BR" b="1" dirty="0"/>
          </a:p>
        </p:txBody>
      </p:sp>
      <p:sp>
        <p:nvSpPr>
          <p:cNvPr id="8" name="CaixaDeTexto 7"/>
          <p:cNvSpPr txBox="1"/>
          <p:nvPr/>
        </p:nvSpPr>
        <p:spPr>
          <a:xfrm>
            <a:off x="6993072" y="4999708"/>
            <a:ext cx="498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/>
              <a:t>M2</a:t>
            </a:r>
            <a:endParaRPr lang="pt-BR" b="1" dirty="0"/>
          </a:p>
        </p:txBody>
      </p:sp>
      <p:sp>
        <p:nvSpPr>
          <p:cNvPr id="9" name="CaixaDeTexto 8"/>
          <p:cNvSpPr txBox="1"/>
          <p:nvPr/>
        </p:nvSpPr>
        <p:spPr>
          <a:xfrm>
            <a:off x="457200" y="3356992"/>
            <a:ext cx="4508798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/>
              <a:t>Troca de 1-par por máquina aleatória:</a:t>
            </a:r>
          </a:p>
          <a:p>
            <a:endParaRPr lang="pt-BR" dirty="0"/>
          </a:p>
          <a:p>
            <a:pPr marL="285750" indent="-285750">
              <a:buFont typeface="Arial" charset="0"/>
              <a:buChar char="•"/>
            </a:pPr>
            <a:r>
              <a:rPr lang="pt-BR" dirty="0" smtClean="0"/>
              <a:t>Recebe o </a:t>
            </a:r>
            <a:r>
              <a:rPr lang="pt-BR" b="1" dirty="0" smtClean="0"/>
              <a:t>vetor de produção </a:t>
            </a:r>
            <a:r>
              <a:rPr lang="pt-BR" i="1" dirty="0" smtClean="0"/>
              <a:t>M</a:t>
            </a:r>
            <a:endParaRPr lang="pt-BR" dirty="0" smtClean="0"/>
          </a:p>
          <a:p>
            <a:pPr marL="285750" indent="-285750">
              <a:buFont typeface="Arial" charset="0"/>
              <a:buChar char="•"/>
            </a:pPr>
            <a:r>
              <a:rPr lang="pt-BR" dirty="0" smtClean="0"/>
              <a:t>Escolhe uma </a:t>
            </a:r>
            <a:r>
              <a:rPr lang="pt-BR" b="1" dirty="0" smtClean="0"/>
              <a:t>máquina aleatória </a:t>
            </a:r>
            <a:r>
              <a:rPr lang="pt-BR" i="1" dirty="0" smtClean="0"/>
              <a:t>M</a:t>
            </a:r>
            <a:r>
              <a:rPr lang="pt-BR" i="1" baseline="-25000" dirty="0" smtClean="0"/>
              <a:t>i</a:t>
            </a:r>
            <a:endParaRPr lang="pt-BR" dirty="0" smtClean="0"/>
          </a:p>
          <a:p>
            <a:pPr marL="285750" indent="-285750">
              <a:buFont typeface="Arial" charset="0"/>
              <a:buChar char="•"/>
            </a:pPr>
            <a:r>
              <a:rPr lang="pt-BR" dirty="0" smtClean="0">
                <a:solidFill>
                  <a:schemeClr val="accent6"/>
                </a:solidFill>
              </a:rPr>
              <a:t>Enquanto </a:t>
            </a:r>
            <a:r>
              <a:rPr lang="pt-BR" b="1" i="1" dirty="0" smtClean="0">
                <a:solidFill>
                  <a:schemeClr val="accent6"/>
                </a:solidFill>
              </a:rPr>
              <a:t>operações(Mi) </a:t>
            </a:r>
            <a:r>
              <a:rPr lang="pt-BR" b="1" dirty="0" smtClean="0">
                <a:solidFill>
                  <a:schemeClr val="accent6"/>
                </a:solidFill>
              </a:rPr>
              <a:t>&lt; 2</a:t>
            </a:r>
            <a:endParaRPr lang="pt-BR" dirty="0" smtClean="0">
              <a:solidFill>
                <a:schemeClr val="accent6"/>
              </a:solidFill>
            </a:endParaRPr>
          </a:p>
          <a:p>
            <a:pPr marL="742950" lvl="1" indent="-285750">
              <a:buFont typeface="Arial" charset="0"/>
              <a:buChar char="•"/>
            </a:pPr>
            <a:r>
              <a:rPr lang="pt-BR" dirty="0" smtClean="0">
                <a:solidFill>
                  <a:schemeClr val="accent6"/>
                </a:solidFill>
              </a:rPr>
              <a:t>Escolhe </a:t>
            </a:r>
            <a:r>
              <a:rPr lang="pt-BR" dirty="0">
                <a:solidFill>
                  <a:schemeClr val="accent6"/>
                </a:solidFill>
              </a:rPr>
              <a:t>uma </a:t>
            </a:r>
            <a:r>
              <a:rPr lang="pt-BR" b="1" dirty="0">
                <a:solidFill>
                  <a:schemeClr val="accent6"/>
                </a:solidFill>
              </a:rPr>
              <a:t>máquina aleatória </a:t>
            </a:r>
            <a:r>
              <a:rPr lang="pt-BR" i="1" dirty="0" smtClean="0">
                <a:solidFill>
                  <a:schemeClr val="accent6"/>
                </a:solidFill>
              </a:rPr>
              <a:t>M</a:t>
            </a:r>
            <a:r>
              <a:rPr lang="pt-BR" i="1" baseline="-25000" dirty="0" smtClean="0">
                <a:solidFill>
                  <a:schemeClr val="accent6"/>
                </a:solidFill>
              </a:rPr>
              <a:t>i</a:t>
            </a:r>
            <a:endParaRPr lang="pt-BR" dirty="0">
              <a:solidFill>
                <a:schemeClr val="accent6"/>
              </a:solidFill>
            </a:endParaRPr>
          </a:p>
          <a:p>
            <a:pPr marL="285750" indent="-285750">
              <a:buFont typeface="Arial" charset="0"/>
              <a:buChar char="•"/>
            </a:pPr>
            <a:r>
              <a:rPr lang="pt-BR" dirty="0" smtClean="0"/>
              <a:t>Em Mi, escolhe uma </a:t>
            </a:r>
            <a:r>
              <a:rPr lang="pt-BR" b="1" dirty="0" smtClean="0"/>
              <a:t>operação aleatória </a:t>
            </a:r>
            <a:r>
              <a:rPr lang="pt-BR" i="1" dirty="0" smtClean="0"/>
              <a:t>O</a:t>
            </a:r>
            <a:r>
              <a:rPr lang="pt-BR" i="1" baseline="-25000" dirty="0" smtClean="0"/>
              <a:t>i</a:t>
            </a:r>
            <a:endParaRPr lang="pt-BR" dirty="0" smtClean="0"/>
          </a:p>
          <a:p>
            <a:pPr marL="285750" indent="-285750">
              <a:buFont typeface="Arial" charset="0"/>
              <a:buChar char="•"/>
            </a:pPr>
            <a:r>
              <a:rPr lang="pt-BR" dirty="0" smtClean="0"/>
              <a:t>Caso </a:t>
            </a:r>
            <a:r>
              <a:rPr lang="pt-BR" i="1" dirty="0" smtClean="0"/>
              <a:t>O</a:t>
            </a:r>
            <a:r>
              <a:rPr lang="pt-BR" i="1" baseline="-25000" dirty="0" smtClean="0"/>
              <a:t>i</a:t>
            </a:r>
            <a:r>
              <a:rPr lang="pt-BR" dirty="0" smtClean="0"/>
              <a:t> seja a </a:t>
            </a:r>
            <a:r>
              <a:rPr lang="pt-BR" b="1" dirty="0" smtClean="0"/>
              <a:t>última operação </a:t>
            </a:r>
            <a:r>
              <a:rPr lang="pt-BR" dirty="0" smtClean="0"/>
              <a:t>de </a:t>
            </a:r>
            <a:r>
              <a:rPr lang="pt-BR" i="1" dirty="0" smtClean="0"/>
              <a:t>M</a:t>
            </a:r>
            <a:r>
              <a:rPr lang="pt-BR" i="1" baseline="-25000" dirty="0" smtClean="0"/>
              <a:t>i</a:t>
            </a:r>
            <a:endParaRPr lang="pt-BR" i="1" dirty="0" smtClean="0"/>
          </a:p>
          <a:p>
            <a:pPr marL="742950" lvl="1" indent="-285750">
              <a:buFont typeface="Arial" charset="0"/>
              <a:buChar char="•"/>
            </a:pPr>
            <a:r>
              <a:rPr lang="pt-BR" i="1" dirty="0" smtClean="0"/>
              <a:t>O</a:t>
            </a:r>
            <a:r>
              <a:rPr lang="pt-BR" i="1" baseline="-25000" dirty="0" smtClean="0"/>
              <a:t>i</a:t>
            </a:r>
            <a:r>
              <a:rPr lang="pt-BR" dirty="0" smtClean="0"/>
              <a:t> </a:t>
            </a:r>
            <a:r>
              <a:rPr lang="pt-BR" b="1" dirty="0" smtClean="0"/>
              <a:t>troca de valor </a:t>
            </a:r>
            <a:r>
              <a:rPr lang="pt-BR" dirty="0" smtClean="0"/>
              <a:t>com </a:t>
            </a:r>
            <a:r>
              <a:rPr lang="pt-BR" i="1" dirty="0" smtClean="0"/>
              <a:t>O</a:t>
            </a:r>
            <a:r>
              <a:rPr lang="pt-BR" i="1" baseline="-25000" dirty="0" smtClean="0"/>
              <a:t>1</a:t>
            </a:r>
          </a:p>
          <a:p>
            <a:pPr marL="285750" indent="-285750">
              <a:buFont typeface="Arial" charset="0"/>
              <a:buChar char="•"/>
            </a:pPr>
            <a:r>
              <a:rPr lang="pt-BR" dirty="0" smtClean="0"/>
              <a:t>Senão</a:t>
            </a:r>
          </a:p>
          <a:p>
            <a:pPr marL="742950" lvl="1" indent="-285750">
              <a:buFont typeface="Arial" charset="0"/>
              <a:buChar char="•"/>
            </a:pPr>
            <a:r>
              <a:rPr lang="pt-BR" i="1" dirty="0" smtClean="0"/>
              <a:t>O</a:t>
            </a:r>
            <a:r>
              <a:rPr lang="pt-BR" i="1" baseline="-25000" dirty="0" smtClean="0"/>
              <a:t>i</a:t>
            </a:r>
            <a:r>
              <a:rPr lang="pt-BR" dirty="0" smtClean="0"/>
              <a:t> </a:t>
            </a:r>
            <a:r>
              <a:rPr lang="pt-BR" b="1" dirty="0" smtClean="0"/>
              <a:t>troca de valor </a:t>
            </a:r>
            <a:r>
              <a:rPr lang="pt-BR" dirty="0" smtClean="0"/>
              <a:t>com </a:t>
            </a:r>
            <a:r>
              <a:rPr lang="pt-BR" i="1" dirty="0" smtClean="0"/>
              <a:t>O</a:t>
            </a:r>
            <a:r>
              <a:rPr lang="pt-BR" i="1" baseline="-25000" dirty="0" smtClean="0"/>
              <a:t>i+1</a:t>
            </a:r>
          </a:p>
          <a:p>
            <a:pPr marL="285750" indent="-285750">
              <a:buFont typeface="Arial" charset="0"/>
              <a:buChar char="•"/>
            </a:pPr>
            <a:r>
              <a:rPr lang="pt-BR" dirty="0"/>
              <a:t>Retorna o </a:t>
            </a:r>
            <a:r>
              <a:rPr lang="pt-BR" b="1" dirty="0"/>
              <a:t>vetor de produção</a:t>
            </a:r>
            <a:r>
              <a:rPr lang="pt-BR" dirty="0"/>
              <a:t> </a:t>
            </a:r>
            <a:r>
              <a:rPr lang="pt-BR" i="1" dirty="0"/>
              <a:t>M</a:t>
            </a:r>
            <a:r>
              <a:rPr lang="pt-BR" i="1" dirty="0" smtClean="0"/>
              <a:t>*</a:t>
            </a:r>
            <a:endParaRPr lang="pt-BR" i="1" dirty="0"/>
          </a:p>
        </p:txBody>
      </p:sp>
      <p:sp>
        <p:nvSpPr>
          <p:cNvPr id="10" name="Seta para a Direita 9"/>
          <p:cNvSpPr/>
          <p:nvPr/>
        </p:nvSpPr>
        <p:spPr>
          <a:xfrm rot="16200000">
            <a:off x="5788924" y="5395321"/>
            <a:ext cx="381672" cy="294197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87224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PROPOSTA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396752"/>
          </a:xfrm>
        </p:spPr>
        <p:txBody>
          <a:bodyPr>
            <a:normAutofit fontScale="77500" lnSpcReduction="20000"/>
          </a:bodyPr>
          <a:lstStyle/>
          <a:p>
            <a:r>
              <a:rPr lang="pt-BR" b="1" u="sng" dirty="0" smtClean="0"/>
              <a:t>Função de vizinhança:</a:t>
            </a:r>
          </a:p>
          <a:p>
            <a:endParaRPr lang="pt-BR" b="1" u="sng" dirty="0" smtClean="0"/>
          </a:p>
          <a:p>
            <a:pPr lvl="1"/>
            <a:r>
              <a:rPr lang="pt-BR" dirty="0" smtClean="0"/>
              <a:t>Papel fundamental na </a:t>
            </a:r>
            <a:r>
              <a:rPr lang="pt-BR" u="sng" dirty="0" err="1" smtClean="0"/>
              <a:t>explotação</a:t>
            </a:r>
            <a:r>
              <a:rPr lang="pt-BR" u="sng" dirty="0" smtClean="0"/>
              <a:t> eficiente</a:t>
            </a:r>
            <a:r>
              <a:rPr lang="pt-BR" dirty="0" smtClean="0"/>
              <a:t> do espaço de busca;</a:t>
            </a:r>
            <a:endParaRPr lang="pt-BR" b="1" u="sng" dirty="0"/>
          </a:p>
          <a:p>
            <a:endParaRPr lang="pt-BR" dirty="0" smtClean="0"/>
          </a:p>
          <a:p>
            <a:endParaRPr lang="pt-BR" b="1" dirty="0"/>
          </a:p>
          <a:p>
            <a:endParaRPr lang="pt-BR" dirty="0" smtClean="0"/>
          </a:p>
          <a:p>
            <a:endParaRPr lang="pt-BR" b="1" dirty="0"/>
          </a:p>
          <a:p>
            <a:pPr lvl="2"/>
            <a:endParaRPr lang="pt-BR" dirty="0"/>
          </a:p>
          <a:p>
            <a:pPr lvl="1"/>
            <a:endParaRPr lang="pt-BR" dirty="0" smtClean="0"/>
          </a:p>
          <a:p>
            <a:pPr lvl="2"/>
            <a:endParaRPr lang="pt-BR" dirty="0" smtClean="0"/>
          </a:p>
          <a:p>
            <a:pPr lvl="2"/>
            <a:endParaRPr lang="pt-BR" dirty="0" smtClean="0"/>
          </a:p>
          <a:p>
            <a:pPr lvl="1"/>
            <a:endParaRPr lang="pt-BR" dirty="0" smtClean="0"/>
          </a:p>
        </p:txBody>
      </p:sp>
      <p:sp>
        <p:nvSpPr>
          <p:cNvPr id="4" name="CaixaDeTexto 3"/>
          <p:cNvSpPr txBox="1"/>
          <p:nvPr/>
        </p:nvSpPr>
        <p:spPr>
          <a:xfrm>
            <a:off x="6213276" y="5364493"/>
            <a:ext cx="2687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Subproblema de </a:t>
            </a:r>
            <a:r>
              <a:rPr lang="pt-BR" b="1" u="sng" dirty="0" smtClean="0">
                <a:solidFill>
                  <a:schemeClr val="accent6">
                    <a:lumMod val="75000"/>
                  </a:schemeClr>
                </a:solidFill>
              </a:rPr>
              <a:t>Produção</a:t>
            </a:r>
            <a:endParaRPr lang="pt-BR" dirty="0"/>
          </a:p>
        </p:txBody>
      </p:sp>
      <p:graphicFrame>
        <p:nvGraphicFramePr>
          <p:cNvPr id="5" name="Tabe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2265784"/>
              </p:ext>
            </p:extLst>
          </p:nvPr>
        </p:nvGraphicFramePr>
        <p:xfrm>
          <a:off x="5298284" y="4675290"/>
          <a:ext cx="3250997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78790"/>
                <a:gridCol w="1152128"/>
                <a:gridCol w="720079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>
                          <a:solidFill>
                            <a:schemeClr val="tx1"/>
                          </a:solidFill>
                        </a:rPr>
                        <a:t>{1, 2, </a:t>
                      </a:r>
                      <a:r>
                        <a:rPr lang="pt-BR" b="0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pt-BR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pt-BR" b="1" dirty="0" smtClean="0">
                          <a:solidFill>
                            <a:schemeClr val="accent6"/>
                          </a:solidFill>
                        </a:rPr>
                        <a:t>8</a:t>
                      </a:r>
                      <a:r>
                        <a:rPr lang="pt-BR" dirty="0" smtClean="0">
                          <a:solidFill>
                            <a:schemeClr val="tx1"/>
                          </a:solidFill>
                        </a:rPr>
                        <a:t>}</a:t>
                      </a:r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 smtClean="0">
                          <a:solidFill>
                            <a:schemeClr val="tx1"/>
                          </a:solidFill>
                        </a:rPr>
                        <a:t>{4, 6, 9}</a:t>
                      </a:r>
                      <a:endParaRPr lang="pt-BR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>
                          <a:solidFill>
                            <a:schemeClr val="tx1"/>
                          </a:solidFill>
                        </a:rPr>
                        <a:t>{3, 7}</a:t>
                      </a:r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6" name="CaixaDeTexto 5"/>
          <p:cNvSpPr txBox="1"/>
          <p:nvPr/>
        </p:nvSpPr>
        <p:spPr>
          <a:xfrm>
            <a:off x="5730332" y="4999708"/>
            <a:ext cx="498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>
                <a:solidFill>
                  <a:schemeClr val="accent6"/>
                </a:solidFill>
              </a:rPr>
              <a:t>M1</a:t>
            </a:r>
            <a:endParaRPr lang="pt-BR" b="1" dirty="0">
              <a:solidFill>
                <a:schemeClr val="accent6"/>
              </a:solidFill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7941123" y="4997719"/>
            <a:ext cx="453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/>
              <a:t>M3</a:t>
            </a:r>
            <a:endParaRPr lang="pt-BR" b="1" dirty="0"/>
          </a:p>
        </p:txBody>
      </p:sp>
      <p:sp>
        <p:nvSpPr>
          <p:cNvPr id="8" name="CaixaDeTexto 7"/>
          <p:cNvSpPr txBox="1"/>
          <p:nvPr/>
        </p:nvSpPr>
        <p:spPr>
          <a:xfrm>
            <a:off x="6993072" y="4999708"/>
            <a:ext cx="498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/>
              <a:t>M2</a:t>
            </a:r>
            <a:endParaRPr lang="pt-BR" b="1" dirty="0"/>
          </a:p>
        </p:txBody>
      </p:sp>
      <p:sp>
        <p:nvSpPr>
          <p:cNvPr id="9" name="CaixaDeTexto 8"/>
          <p:cNvSpPr txBox="1"/>
          <p:nvPr/>
        </p:nvSpPr>
        <p:spPr>
          <a:xfrm>
            <a:off x="457200" y="3356992"/>
            <a:ext cx="4508798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/>
              <a:t>Troca de 1-par por máquina aleatória:</a:t>
            </a:r>
          </a:p>
          <a:p>
            <a:endParaRPr lang="pt-BR" dirty="0"/>
          </a:p>
          <a:p>
            <a:pPr marL="285750" indent="-285750">
              <a:buFont typeface="Arial" charset="0"/>
              <a:buChar char="•"/>
            </a:pPr>
            <a:r>
              <a:rPr lang="pt-BR" dirty="0" smtClean="0"/>
              <a:t>Recebe o </a:t>
            </a:r>
            <a:r>
              <a:rPr lang="pt-BR" b="1" dirty="0" smtClean="0"/>
              <a:t>vetor de produção </a:t>
            </a:r>
            <a:r>
              <a:rPr lang="pt-BR" i="1" dirty="0" smtClean="0"/>
              <a:t>M</a:t>
            </a:r>
            <a:endParaRPr lang="pt-BR" dirty="0" smtClean="0"/>
          </a:p>
          <a:p>
            <a:pPr marL="285750" indent="-285750">
              <a:buFont typeface="Arial" charset="0"/>
              <a:buChar char="•"/>
            </a:pPr>
            <a:r>
              <a:rPr lang="pt-BR" dirty="0" smtClean="0"/>
              <a:t>Escolhe uma </a:t>
            </a:r>
            <a:r>
              <a:rPr lang="pt-BR" b="1" dirty="0" smtClean="0"/>
              <a:t>máquina aleatória </a:t>
            </a:r>
            <a:r>
              <a:rPr lang="pt-BR" i="1" dirty="0" smtClean="0"/>
              <a:t>M</a:t>
            </a:r>
            <a:r>
              <a:rPr lang="pt-BR" i="1" baseline="-25000" dirty="0" smtClean="0"/>
              <a:t>i</a:t>
            </a:r>
            <a:endParaRPr lang="pt-BR" dirty="0" smtClean="0"/>
          </a:p>
          <a:p>
            <a:pPr marL="285750" indent="-285750">
              <a:buFont typeface="Arial" charset="0"/>
              <a:buChar char="•"/>
            </a:pPr>
            <a:r>
              <a:rPr lang="pt-BR" dirty="0" smtClean="0"/>
              <a:t>Enquanto </a:t>
            </a:r>
            <a:r>
              <a:rPr lang="pt-BR" b="1" i="1" dirty="0" smtClean="0"/>
              <a:t>operações(Mi) </a:t>
            </a:r>
            <a:r>
              <a:rPr lang="pt-BR" b="1" dirty="0" smtClean="0"/>
              <a:t>&lt; 2</a:t>
            </a:r>
            <a:endParaRPr lang="pt-BR" dirty="0" smtClean="0"/>
          </a:p>
          <a:p>
            <a:pPr marL="742950" lvl="1" indent="-285750">
              <a:buFont typeface="Arial" charset="0"/>
              <a:buChar char="•"/>
            </a:pPr>
            <a:r>
              <a:rPr lang="pt-BR" dirty="0" smtClean="0"/>
              <a:t>Escolhe </a:t>
            </a:r>
            <a:r>
              <a:rPr lang="pt-BR" dirty="0"/>
              <a:t>uma </a:t>
            </a:r>
            <a:r>
              <a:rPr lang="pt-BR" b="1" dirty="0"/>
              <a:t>máquina aleatória </a:t>
            </a:r>
            <a:r>
              <a:rPr lang="pt-BR" i="1" dirty="0" smtClean="0"/>
              <a:t>M</a:t>
            </a:r>
            <a:r>
              <a:rPr lang="pt-BR" i="1" baseline="-25000" dirty="0" smtClean="0"/>
              <a:t>i</a:t>
            </a:r>
            <a:endParaRPr lang="pt-BR" dirty="0"/>
          </a:p>
          <a:p>
            <a:pPr marL="285750" indent="-285750">
              <a:buFont typeface="Arial" charset="0"/>
              <a:buChar char="•"/>
            </a:pPr>
            <a:r>
              <a:rPr lang="pt-BR" dirty="0" smtClean="0">
                <a:solidFill>
                  <a:schemeClr val="accent6"/>
                </a:solidFill>
              </a:rPr>
              <a:t>Em Mi, escolhe uma </a:t>
            </a:r>
            <a:r>
              <a:rPr lang="pt-BR" b="1" dirty="0" smtClean="0">
                <a:solidFill>
                  <a:schemeClr val="accent6"/>
                </a:solidFill>
              </a:rPr>
              <a:t>operação aleatória </a:t>
            </a:r>
            <a:r>
              <a:rPr lang="pt-BR" i="1" dirty="0" smtClean="0">
                <a:solidFill>
                  <a:schemeClr val="accent6"/>
                </a:solidFill>
              </a:rPr>
              <a:t>O</a:t>
            </a:r>
            <a:r>
              <a:rPr lang="pt-BR" i="1" baseline="-25000" dirty="0" smtClean="0">
                <a:solidFill>
                  <a:schemeClr val="accent6"/>
                </a:solidFill>
              </a:rPr>
              <a:t>i</a:t>
            </a:r>
            <a:endParaRPr lang="pt-BR" dirty="0" smtClean="0">
              <a:solidFill>
                <a:schemeClr val="accent6"/>
              </a:solidFill>
            </a:endParaRPr>
          </a:p>
          <a:p>
            <a:pPr marL="285750" indent="-285750">
              <a:buFont typeface="Arial" charset="0"/>
              <a:buChar char="•"/>
            </a:pPr>
            <a:r>
              <a:rPr lang="pt-BR" dirty="0" smtClean="0"/>
              <a:t>Caso </a:t>
            </a:r>
            <a:r>
              <a:rPr lang="pt-BR" i="1" dirty="0" smtClean="0"/>
              <a:t>O</a:t>
            </a:r>
            <a:r>
              <a:rPr lang="pt-BR" i="1" baseline="-25000" dirty="0" smtClean="0"/>
              <a:t>i</a:t>
            </a:r>
            <a:r>
              <a:rPr lang="pt-BR" dirty="0" smtClean="0"/>
              <a:t> seja a </a:t>
            </a:r>
            <a:r>
              <a:rPr lang="pt-BR" b="1" dirty="0" smtClean="0"/>
              <a:t>última operação </a:t>
            </a:r>
            <a:r>
              <a:rPr lang="pt-BR" dirty="0" smtClean="0"/>
              <a:t>de </a:t>
            </a:r>
            <a:r>
              <a:rPr lang="pt-BR" i="1" dirty="0" smtClean="0"/>
              <a:t>M</a:t>
            </a:r>
            <a:r>
              <a:rPr lang="pt-BR" i="1" baseline="-25000" dirty="0" smtClean="0"/>
              <a:t>i</a:t>
            </a:r>
            <a:endParaRPr lang="pt-BR" i="1" dirty="0" smtClean="0"/>
          </a:p>
          <a:p>
            <a:pPr marL="742950" lvl="1" indent="-285750">
              <a:buFont typeface="Arial" charset="0"/>
              <a:buChar char="•"/>
            </a:pPr>
            <a:r>
              <a:rPr lang="pt-BR" i="1" dirty="0" smtClean="0"/>
              <a:t>O</a:t>
            </a:r>
            <a:r>
              <a:rPr lang="pt-BR" i="1" baseline="-25000" dirty="0" smtClean="0"/>
              <a:t>i</a:t>
            </a:r>
            <a:r>
              <a:rPr lang="pt-BR" dirty="0" smtClean="0"/>
              <a:t> </a:t>
            </a:r>
            <a:r>
              <a:rPr lang="pt-BR" b="1" dirty="0" smtClean="0"/>
              <a:t>troca de valor </a:t>
            </a:r>
            <a:r>
              <a:rPr lang="pt-BR" dirty="0" smtClean="0"/>
              <a:t>com </a:t>
            </a:r>
            <a:r>
              <a:rPr lang="pt-BR" i="1" dirty="0" smtClean="0"/>
              <a:t>O</a:t>
            </a:r>
            <a:r>
              <a:rPr lang="pt-BR" i="1" baseline="-25000" dirty="0" smtClean="0"/>
              <a:t>1</a:t>
            </a:r>
          </a:p>
          <a:p>
            <a:pPr marL="285750" indent="-285750">
              <a:buFont typeface="Arial" charset="0"/>
              <a:buChar char="•"/>
            </a:pPr>
            <a:r>
              <a:rPr lang="pt-BR" dirty="0" smtClean="0"/>
              <a:t>Senão</a:t>
            </a:r>
          </a:p>
          <a:p>
            <a:pPr marL="742950" lvl="1" indent="-285750">
              <a:buFont typeface="Arial" charset="0"/>
              <a:buChar char="•"/>
            </a:pPr>
            <a:r>
              <a:rPr lang="pt-BR" i="1" dirty="0" smtClean="0"/>
              <a:t>O</a:t>
            </a:r>
            <a:r>
              <a:rPr lang="pt-BR" i="1" baseline="-25000" dirty="0" smtClean="0"/>
              <a:t>i</a:t>
            </a:r>
            <a:r>
              <a:rPr lang="pt-BR" dirty="0" smtClean="0"/>
              <a:t> </a:t>
            </a:r>
            <a:r>
              <a:rPr lang="pt-BR" b="1" dirty="0" smtClean="0"/>
              <a:t>troca de valor </a:t>
            </a:r>
            <a:r>
              <a:rPr lang="pt-BR" dirty="0" smtClean="0"/>
              <a:t>com </a:t>
            </a:r>
            <a:r>
              <a:rPr lang="pt-BR" i="1" dirty="0" smtClean="0"/>
              <a:t>O</a:t>
            </a:r>
            <a:r>
              <a:rPr lang="pt-BR" i="1" baseline="-25000" dirty="0" smtClean="0"/>
              <a:t>i+1</a:t>
            </a:r>
          </a:p>
          <a:p>
            <a:pPr marL="285750" indent="-285750">
              <a:buFont typeface="Arial" charset="0"/>
              <a:buChar char="•"/>
            </a:pPr>
            <a:r>
              <a:rPr lang="pt-BR" dirty="0" smtClean="0"/>
              <a:t>Retorna o </a:t>
            </a:r>
            <a:r>
              <a:rPr lang="pt-BR" b="1" dirty="0" smtClean="0"/>
              <a:t>vetor de produção</a:t>
            </a:r>
            <a:r>
              <a:rPr lang="pt-BR" dirty="0" smtClean="0"/>
              <a:t> </a:t>
            </a:r>
            <a:r>
              <a:rPr lang="pt-BR" i="1" dirty="0" smtClean="0"/>
              <a:t>M*</a:t>
            </a:r>
            <a:endParaRPr lang="pt-BR" i="1" dirty="0"/>
          </a:p>
        </p:txBody>
      </p:sp>
      <p:sp>
        <p:nvSpPr>
          <p:cNvPr id="10" name="Seta para a Direita 9"/>
          <p:cNvSpPr/>
          <p:nvPr/>
        </p:nvSpPr>
        <p:spPr>
          <a:xfrm rot="16200000">
            <a:off x="5788924" y="5395321"/>
            <a:ext cx="381672" cy="294197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4" name="Conector de Seta Reta 13"/>
          <p:cNvCxnSpPr/>
          <p:nvPr/>
        </p:nvCxnSpPr>
        <p:spPr>
          <a:xfrm>
            <a:off x="6300192" y="4365104"/>
            <a:ext cx="0" cy="36004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8375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PROPOSTA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396752"/>
          </a:xfrm>
        </p:spPr>
        <p:txBody>
          <a:bodyPr>
            <a:normAutofit fontScale="77500" lnSpcReduction="20000"/>
          </a:bodyPr>
          <a:lstStyle/>
          <a:p>
            <a:r>
              <a:rPr lang="pt-BR" b="1" u="sng" dirty="0" smtClean="0"/>
              <a:t>Função de vizinhança:</a:t>
            </a:r>
          </a:p>
          <a:p>
            <a:endParaRPr lang="pt-BR" b="1" u="sng" dirty="0" smtClean="0"/>
          </a:p>
          <a:p>
            <a:pPr lvl="1"/>
            <a:r>
              <a:rPr lang="pt-BR" dirty="0" smtClean="0"/>
              <a:t>Papel fundamental na </a:t>
            </a:r>
            <a:r>
              <a:rPr lang="pt-BR" u="sng" dirty="0" err="1" smtClean="0"/>
              <a:t>explotação</a:t>
            </a:r>
            <a:r>
              <a:rPr lang="pt-BR" u="sng" dirty="0" smtClean="0"/>
              <a:t> eficiente</a:t>
            </a:r>
            <a:r>
              <a:rPr lang="pt-BR" dirty="0" smtClean="0"/>
              <a:t> do espaço de busca;</a:t>
            </a:r>
            <a:endParaRPr lang="pt-BR" b="1" u="sng" dirty="0"/>
          </a:p>
          <a:p>
            <a:endParaRPr lang="pt-BR" dirty="0" smtClean="0"/>
          </a:p>
          <a:p>
            <a:endParaRPr lang="pt-BR" b="1" dirty="0"/>
          </a:p>
          <a:p>
            <a:endParaRPr lang="pt-BR" dirty="0" smtClean="0"/>
          </a:p>
          <a:p>
            <a:endParaRPr lang="pt-BR" b="1" dirty="0"/>
          </a:p>
          <a:p>
            <a:pPr lvl="2"/>
            <a:endParaRPr lang="pt-BR" dirty="0"/>
          </a:p>
          <a:p>
            <a:pPr lvl="1"/>
            <a:endParaRPr lang="pt-BR" dirty="0" smtClean="0"/>
          </a:p>
          <a:p>
            <a:pPr lvl="2"/>
            <a:endParaRPr lang="pt-BR" dirty="0" smtClean="0"/>
          </a:p>
          <a:p>
            <a:pPr lvl="2"/>
            <a:endParaRPr lang="pt-BR" dirty="0" smtClean="0"/>
          </a:p>
          <a:p>
            <a:pPr lvl="1"/>
            <a:endParaRPr lang="pt-BR" dirty="0" smtClean="0"/>
          </a:p>
        </p:txBody>
      </p:sp>
      <p:sp>
        <p:nvSpPr>
          <p:cNvPr id="4" name="CaixaDeTexto 3"/>
          <p:cNvSpPr txBox="1"/>
          <p:nvPr/>
        </p:nvSpPr>
        <p:spPr>
          <a:xfrm>
            <a:off x="6213276" y="5667982"/>
            <a:ext cx="2687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Subproblema de </a:t>
            </a:r>
            <a:r>
              <a:rPr lang="pt-BR" b="1" u="sng" dirty="0" smtClean="0">
                <a:solidFill>
                  <a:schemeClr val="accent6">
                    <a:lumMod val="75000"/>
                  </a:schemeClr>
                </a:solidFill>
              </a:rPr>
              <a:t>Produção</a:t>
            </a:r>
            <a:endParaRPr lang="pt-BR" dirty="0"/>
          </a:p>
        </p:txBody>
      </p:sp>
      <p:graphicFrame>
        <p:nvGraphicFramePr>
          <p:cNvPr id="5" name="Tabe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2046403"/>
              </p:ext>
            </p:extLst>
          </p:nvPr>
        </p:nvGraphicFramePr>
        <p:xfrm>
          <a:off x="5298284" y="4675290"/>
          <a:ext cx="3250997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78790"/>
                <a:gridCol w="1152128"/>
                <a:gridCol w="720079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>
                          <a:solidFill>
                            <a:schemeClr val="tx1"/>
                          </a:solidFill>
                        </a:rPr>
                        <a:t>{</a:t>
                      </a:r>
                      <a:r>
                        <a:rPr lang="pt-BR" b="1" dirty="0" smtClean="0">
                          <a:solidFill>
                            <a:schemeClr val="accent6"/>
                          </a:solidFill>
                        </a:rPr>
                        <a:t>1</a:t>
                      </a:r>
                      <a:r>
                        <a:rPr lang="pt-BR" dirty="0" smtClean="0">
                          <a:solidFill>
                            <a:schemeClr val="tx1"/>
                          </a:solidFill>
                        </a:rPr>
                        <a:t>, 2, </a:t>
                      </a:r>
                      <a:r>
                        <a:rPr lang="pt-BR" b="0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pt-BR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pt-BR" b="1" dirty="0" smtClean="0">
                          <a:solidFill>
                            <a:schemeClr val="accent6"/>
                          </a:solidFill>
                        </a:rPr>
                        <a:t>8</a:t>
                      </a:r>
                      <a:r>
                        <a:rPr lang="pt-BR" dirty="0" smtClean="0">
                          <a:solidFill>
                            <a:schemeClr val="tx1"/>
                          </a:solidFill>
                        </a:rPr>
                        <a:t>}</a:t>
                      </a:r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 smtClean="0">
                          <a:solidFill>
                            <a:schemeClr val="tx1"/>
                          </a:solidFill>
                        </a:rPr>
                        <a:t>{4, 6, 9}</a:t>
                      </a:r>
                      <a:endParaRPr lang="pt-BR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>
                          <a:solidFill>
                            <a:schemeClr val="tx1"/>
                          </a:solidFill>
                        </a:rPr>
                        <a:t>{3, 7}</a:t>
                      </a:r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6" name="CaixaDeTexto 5"/>
          <p:cNvSpPr txBox="1"/>
          <p:nvPr/>
        </p:nvSpPr>
        <p:spPr>
          <a:xfrm>
            <a:off x="5730332" y="5303197"/>
            <a:ext cx="498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>
                <a:solidFill>
                  <a:schemeClr val="accent6"/>
                </a:solidFill>
              </a:rPr>
              <a:t>M1</a:t>
            </a:r>
            <a:endParaRPr lang="pt-BR" b="1" dirty="0">
              <a:solidFill>
                <a:schemeClr val="accent6"/>
              </a:solidFill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7941123" y="5301208"/>
            <a:ext cx="453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/>
              <a:t>M3</a:t>
            </a:r>
            <a:endParaRPr lang="pt-BR" b="1" dirty="0"/>
          </a:p>
        </p:txBody>
      </p:sp>
      <p:sp>
        <p:nvSpPr>
          <p:cNvPr id="8" name="CaixaDeTexto 7"/>
          <p:cNvSpPr txBox="1"/>
          <p:nvPr/>
        </p:nvSpPr>
        <p:spPr>
          <a:xfrm>
            <a:off x="6993072" y="5303197"/>
            <a:ext cx="498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/>
              <a:t>M2</a:t>
            </a:r>
            <a:endParaRPr lang="pt-BR" b="1" dirty="0"/>
          </a:p>
        </p:txBody>
      </p:sp>
      <p:sp>
        <p:nvSpPr>
          <p:cNvPr id="9" name="CaixaDeTexto 8"/>
          <p:cNvSpPr txBox="1"/>
          <p:nvPr/>
        </p:nvSpPr>
        <p:spPr>
          <a:xfrm>
            <a:off x="457200" y="3356992"/>
            <a:ext cx="4508798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/>
              <a:t>Troca de 1-par por máquina aleatória:</a:t>
            </a:r>
          </a:p>
          <a:p>
            <a:endParaRPr lang="pt-BR" dirty="0"/>
          </a:p>
          <a:p>
            <a:pPr marL="285750" indent="-285750">
              <a:buFont typeface="Arial" charset="0"/>
              <a:buChar char="•"/>
            </a:pPr>
            <a:r>
              <a:rPr lang="pt-BR" dirty="0" smtClean="0"/>
              <a:t>Recebe o </a:t>
            </a:r>
            <a:r>
              <a:rPr lang="pt-BR" b="1" dirty="0" smtClean="0"/>
              <a:t>vetor de produção </a:t>
            </a:r>
            <a:r>
              <a:rPr lang="pt-BR" i="1" dirty="0" smtClean="0"/>
              <a:t>M</a:t>
            </a:r>
            <a:endParaRPr lang="pt-BR" dirty="0" smtClean="0"/>
          </a:p>
          <a:p>
            <a:pPr marL="285750" indent="-285750">
              <a:buFont typeface="Arial" charset="0"/>
              <a:buChar char="•"/>
            </a:pPr>
            <a:r>
              <a:rPr lang="pt-BR" dirty="0" smtClean="0"/>
              <a:t>Escolhe uma </a:t>
            </a:r>
            <a:r>
              <a:rPr lang="pt-BR" b="1" dirty="0" smtClean="0"/>
              <a:t>máquina aleatória </a:t>
            </a:r>
            <a:r>
              <a:rPr lang="pt-BR" i="1" dirty="0" smtClean="0"/>
              <a:t>M</a:t>
            </a:r>
            <a:r>
              <a:rPr lang="pt-BR" i="1" baseline="-25000" dirty="0" smtClean="0"/>
              <a:t>i</a:t>
            </a:r>
            <a:endParaRPr lang="pt-BR" dirty="0" smtClean="0"/>
          </a:p>
          <a:p>
            <a:pPr marL="285750" indent="-285750">
              <a:buFont typeface="Arial" charset="0"/>
              <a:buChar char="•"/>
            </a:pPr>
            <a:r>
              <a:rPr lang="pt-BR" dirty="0" smtClean="0"/>
              <a:t>Enquanto </a:t>
            </a:r>
            <a:r>
              <a:rPr lang="pt-BR" b="1" i="1" dirty="0" smtClean="0"/>
              <a:t>operações(Mi) </a:t>
            </a:r>
            <a:r>
              <a:rPr lang="pt-BR" b="1" dirty="0" smtClean="0"/>
              <a:t>&lt; 2</a:t>
            </a:r>
            <a:endParaRPr lang="pt-BR" dirty="0" smtClean="0"/>
          </a:p>
          <a:p>
            <a:pPr marL="742950" lvl="1" indent="-285750">
              <a:buFont typeface="Arial" charset="0"/>
              <a:buChar char="•"/>
            </a:pPr>
            <a:r>
              <a:rPr lang="pt-BR" dirty="0" smtClean="0"/>
              <a:t>Escolhe </a:t>
            </a:r>
            <a:r>
              <a:rPr lang="pt-BR" dirty="0"/>
              <a:t>uma </a:t>
            </a:r>
            <a:r>
              <a:rPr lang="pt-BR" b="1" dirty="0"/>
              <a:t>máquina aleatória </a:t>
            </a:r>
            <a:r>
              <a:rPr lang="pt-BR" i="1" dirty="0" smtClean="0"/>
              <a:t>M</a:t>
            </a:r>
            <a:r>
              <a:rPr lang="pt-BR" i="1" baseline="-25000" dirty="0" smtClean="0"/>
              <a:t>i</a:t>
            </a:r>
            <a:endParaRPr lang="pt-BR" dirty="0"/>
          </a:p>
          <a:p>
            <a:pPr marL="285750" indent="-285750">
              <a:buFont typeface="Arial" charset="0"/>
              <a:buChar char="•"/>
            </a:pPr>
            <a:r>
              <a:rPr lang="pt-BR" dirty="0" smtClean="0"/>
              <a:t>Em Mi, escolhe uma </a:t>
            </a:r>
            <a:r>
              <a:rPr lang="pt-BR" b="1" dirty="0" smtClean="0"/>
              <a:t>operação aleatória </a:t>
            </a:r>
            <a:r>
              <a:rPr lang="pt-BR" i="1" dirty="0" smtClean="0"/>
              <a:t>O</a:t>
            </a:r>
            <a:r>
              <a:rPr lang="pt-BR" i="1" baseline="-25000" dirty="0" smtClean="0"/>
              <a:t>i</a:t>
            </a:r>
            <a:endParaRPr lang="pt-BR" dirty="0" smtClean="0"/>
          </a:p>
          <a:p>
            <a:pPr marL="285750" indent="-285750">
              <a:buFont typeface="Arial" charset="0"/>
              <a:buChar char="•"/>
            </a:pPr>
            <a:r>
              <a:rPr lang="pt-BR" dirty="0" smtClean="0">
                <a:solidFill>
                  <a:schemeClr val="accent6"/>
                </a:solidFill>
              </a:rPr>
              <a:t>Caso </a:t>
            </a:r>
            <a:r>
              <a:rPr lang="pt-BR" i="1" dirty="0" smtClean="0">
                <a:solidFill>
                  <a:schemeClr val="accent6"/>
                </a:solidFill>
              </a:rPr>
              <a:t>O</a:t>
            </a:r>
            <a:r>
              <a:rPr lang="pt-BR" i="1" baseline="-25000" dirty="0" smtClean="0">
                <a:solidFill>
                  <a:schemeClr val="accent6"/>
                </a:solidFill>
              </a:rPr>
              <a:t>i</a:t>
            </a:r>
            <a:r>
              <a:rPr lang="pt-BR" dirty="0" smtClean="0">
                <a:solidFill>
                  <a:schemeClr val="accent6"/>
                </a:solidFill>
              </a:rPr>
              <a:t> seja a </a:t>
            </a:r>
            <a:r>
              <a:rPr lang="pt-BR" b="1" dirty="0" smtClean="0">
                <a:solidFill>
                  <a:schemeClr val="accent6"/>
                </a:solidFill>
              </a:rPr>
              <a:t>última operação </a:t>
            </a:r>
            <a:r>
              <a:rPr lang="pt-BR" dirty="0" smtClean="0">
                <a:solidFill>
                  <a:schemeClr val="accent6"/>
                </a:solidFill>
              </a:rPr>
              <a:t>de </a:t>
            </a:r>
            <a:r>
              <a:rPr lang="pt-BR" i="1" dirty="0" smtClean="0">
                <a:solidFill>
                  <a:schemeClr val="accent6"/>
                </a:solidFill>
              </a:rPr>
              <a:t>M</a:t>
            </a:r>
            <a:r>
              <a:rPr lang="pt-BR" i="1" baseline="-25000" dirty="0" smtClean="0">
                <a:solidFill>
                  <a:schemeClr val="accent6"/>
                </a:solidFill>
              </a:rPr>
              <a:t>i</a:t>
            </a:r>
            <a:endParaRPr lang="pt-BR" i="1" dirty="0" smtClean="0">
              <a:solidFill>
                <a:schemeClr val="accent6"/>
              </a:solidFill>
            </a:endParaRPr>
          </a:p>
          <a:p>
            <a:pPr marL="742950" lvl="1" indent="-285750">
              <a:buFont typeface="Arial" charset="0"/>
              <a:buChar char="•"/>
            </a:pPr>
            <a:r>
              <a:rPr lang="pt-BR" i="1" dirty="0" smtClean="0"/>
              <a:t>O</a:t>
            </a:r>
            <a:r>
              <a:rPr lang="pt-BR" i="1" baseline="-25000" dirty="0" smtClean="0"/>
              <a:t>i</a:t>
            </a:r>
            <a:r>
              <a:rPr lang="pt-BR" dirty="0" smtClean="0"/>
              <a:t> </a:t>
            </a:r>
            <a:r>
              <a:rPr lang="pt-BR" b="1" dirty="0" smtClean="0"/>
              <a:t>troca de valor </a:t>
            </a:r>
            <a:r>
              <a:rPr lang="pt-BR" dirty="0" smtClean="0"/>
              <a:t>com </a:t>
            </a:r>
            <a:r>
              <a:rPr lang="pt-BR" i="1" dirty="0" smtClean="0"/>
              <a:t>O</a:t>
            </a:r>
            <a:r>
              <a:rPr lang="pt-BR" i="1" baseline="-25000" dirty="0" smtClean="0"/>
              <a:t>1</a:t>
            </a:r>
          </a:p>
          <a:p>
            <a:pPr marL="285750" indent="-285750">
              <a:buFont typeface="Arial" charset="0"/>
              <a:buChar char="•"/>
            </a:pPr>
            <a:r>
              <a:rPr lang="pt-BR" dirty="0" smtClean="0"/>
              <a:t>Senão</a:t>
            </a:r>
          </a:p>
          <a:p>
            <a:pPr marL="742950" lvl="1" indent="-285750">
              <a:buFont typeface="Arial" charset="0"/>
              <a:buChar char="•"/>
            </a:pPr>
            <a:r>
              <a:rPr lang="pt-BR" i="1" dirty="0" smtClean="0"/>
              <a:t>O</a:t>
            </a:r>
            <a:r>
              <a:rPr lang="pt-BR" i="1" baseline="-25000" dirty="0" smtClean="0"/>
              <a:t>i</a:t>
            </a:r>
            <a:r>
              <a:rPr lang="pt-BR" dirty="0" smtClean="0"/>
              <a:t> </a:t>
            </a:r>
            <a:r>
              <a:rPr lang="pt-BR" b="1" dirty="0" smtClean="0"/>
              <a:t>troca de valor </a:t>
            </a:r>
            <a:r>
              <a:rPr lang="pt-BR" dirty="0" smtClean="0"/>
              <a:t>com </a:t>
            </a:r>
            <a:r>
              <a:rPr lang="pt-BR" i="1" dirty="0" smtClean="0"/>
              <a:t>O</a:t>
            </a:r>
            <a:r>
              <a:rPr lang="pt-BR" i="1" baseline="-25000" dirty="0" smtClean="0"/>
              <a:t>i+1</a:t>
            </a:r>
          </a:p>
          <a:p>
            <a:pPr marL="285750" indent="-285750">
              <a:buFont typeface="Arial" charset="0"/>
              <a:buChar char="•"/>
            </a:pPr>
            <a:r>
              <a:rPr lang="pt-BR" dirty="0" smtClean="0"/>
              <a:t>Retorna o </a:t>
            </a:r>
            <a:r>
              <a:rPr lang="pt-BR" b="1" dirty="0" smtClean="0"/>
              <a:t>vetor de produção</a:t>
            </a:r>
            <a:r>
              <a:rPr lang="pt-BR" dirty="0" smtClean="0"/>
              <a:t> </a:t>
            </a:r>
            <a:r>
              <a:rPr lang="pt-BR" i="1" dirty="0" smtClean="0"/>
              <a:t>M*</a:t>
            </a:r>
            <a:endParaRPr lang="pt-BR" i="1" dirty="0"/>
          </a:p>
        </p:txBody>
      </p:sp>
      <p:sp>
        <p:nvSpPr>
          <p:cNvPr id="10" name="Seta para a Direita 9"/>
          <p:cNvSpPr/>
          <p:nvPr/>
        </p:nvSpPr>
        <p:spPr>
          <a:xfrm rot="16200000">
            <a:off x="5788924" y="5698810"/>
            <a:ext cx="381672" cy="294197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Seta Curva para Baixo 15"/>
          <p:cNvSpPr/>
          <p:nvPr/>
        </p:nvSpPr>
        <p:spPr>
          <a:xfrm flipH="1">
            <a:off x="5580111" y="4489715"/>
            <a:ext cx="799295" cy="204540"/>
          </a:xfrm>
          <a:prstGeom prst="curvedDown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8" name="Seta Curva para Baixo 17"/>
          <p:cNvSpPr/>
          <p:nvPr/>
        </p:nvSpPr>
        <p:spPr>
          <a:xfrm rot="10800000" flipH="1">
            <a:off x="5580111" y="5024659"/>
            <a:ext cx="799297" cy="207046"/>
          </a:xfrm>
          <a:prstGeom prst="curvedDown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cxnSp>
        <p:nvCxnSpPr>
          <p:cNvPr id="19" name="Conector de Seta Reta 18"/>
          <p:cNvCxnSpPr/>
          <p:nvPr/>
        </p:nvCxnSpPr>
        <p:spPr>
          <a:xfrm>
            <a:off x="6300192" y="4365104"/>
            <a:ext cx="0" cy="36004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7009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PROPOSTA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396752"/>
          </a:xfrm>
        </p:spPr>
        <p:txBody>
          <a:bodyPr>
            <a:normAutofit fontScale="77500" lnSpcReduction="20000"/>
          </a:bodyPr>
          <a:lstStyle/>
          <a:p>
            <a:r>
              <a:rPr lang="pt-BR" b="1" u="sng" dirty="0" smtClean="0"/>
              <a:t>Função de vizinhança:</a:t>
            </a:r>
          </a:p>
          <a:p>
            <a:endParaRPr lang="pt-BR" b="1" u="sng" dirty="0" smtClean="0"/>
          </a:p>
          <a:p>
            <a:pPr lvl="1"/>
            <a:r>
              <a:rPr lang="pt-BR" dirty="0" smtClean="0"/>
              <a:t>Papel fundamental na </a:t>
            </a:r>
            <a:r>
              <a:rPr lang="pt-BR" u="sng" dirty="0" err="1" smtClean="0"/>
              <a:t>explotação</a:t>
            </a:r>
            <a:r>
              <a:rPr lang="pt-BR" u="sng" dirty="0" smtClean="0"/>
              <a:t> eficiente</a:t>
            </a:r>
            <a:r>
              <a:rPr lang="pt-BR" dirty="0" smtClean="0"/>
              <a:t> do espaço de busca;</a:t>
            </a:r>
            <a:endParaRPr lang="pt-BR" b="1" u="sng" dirty="0"/>
          </a:p>
          <a:p>
            <a:endParaRPr lang="pt-BR" dirty="0" smtClean="0"/>
          </a:p>
          <a:p>
            <a:endParaRPr lang="pt-BR" b="1" dirty="0"/>
          </a:p>
          <a:p>
            <a:endParaRPr lang="pt-BR" dirty="0" smtClean="0"/>
          </a:p>
          <a:p>
            <a:endParaRPr lang="pt-BR" b="1" dirty="0"/>
          </a:p>
          <a:p>
            <a:pPr lvl="2"/>
            <a:endParaRPr lang="pt-BR" dirty="0"/>
          </a:p>
          <a:p>
            <a:pPr lvl="1"/>
            <a:endParaRPr lang="pt-BR" dirty="0" smtClean="0"/>
          </a:p>
          <a:p>
            <a:pPr lvl="2"/>
            <a:endParaRPr lang="pt-BR" dirty="0" smtClean="0"/>
          </a:p>
          <a:p>
            <a:pPr lvl="2"/>
            <a:endParaRPr lang="pt-BR" dirty="0" smtClean="0"/>
          </a:p>
          <a:p>
            <a:pPr lvl="1"/>
            <a:endParaRPr lang="pt-BR" dirty="0" smtClean="0"/>
          </a:p>
        </p:txBody>
      </p:sp>
      <p:sp>
        <p:nvSpPr>
          <p:cNvPr id="4" name="CaixaDeTexto 3"/>
          <p:cNvSpPr txBox="1"/>
          <p:nvPr/>
        </p:nvSpPr>
        <p:spPr>
          <a:xfrm>
            <a:off x="6213276" y="5667982"/>
            <a:ext cx="2687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Subproblema de </a:t>
            </a:r>
            <a:r>
              <a:rPr lang="pt-BR" b="1" u="sng" dirty="0" smtClean="0">
                <a:solidFill>
                  <a:schemeClr val="accent6">
                    <a:lumMod val="75000"/>
                  </a:schemeClr>
                </a:solidFill>
              </a:rPr>
              <a:t>Produção</a:t>
            </a:r>
            <a:endParaRPr lang="pt-BR" dirty="0"/>
          </a:p>
        </p:txBody>
      </p:sp>
      <p:graphicFrame>
        <p:nvGraphicFramePr>
          <p:cNvPr id="5" name="Tabe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5405364"/>
              </p:ext>
            </p:extLst>
          </p:nvPr>
        </p:nvGraphicFramePr>
        <p:xfrm>
          <a:off x="5298284" y="4675290"/>
          <a:ext cx="3250997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78790"/>
                <a:gridCol w="1152128"/>
                <a:gridCol w="720079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>
                          <a:solidFill>
                            <a:schemeClr val="tx1"/>
                          </a:solidFill>
                        </a:rPr>
                        <a:t>{</a:t>
                      </a:r>
                      <a:r>
                        <a:rPr lang="pt-BR" b="1" dirty="0" smtClean="0">
                          <a:solidFill>
                            <a:schemeClr val="accent6"/>
                          </a:solidFill>
                        </a:rPr>
                        <a:t>8</a:t>
                      </a:r>
                      <a:r>
                        <a:rPr lang="pt-BR" dirty="0" smtClean="0">
                          <a:solidFill>
                            <a:schemeClr val="tx1"/>
                          </a:solidFill>
                        </a:rPr>
                        <a:t>, 2, </a:t>
                      </a:r>
                      <a:r>
                        <a:rPr lang="pt-BR" b="0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pt-BR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pt-BR" b="1" dirty="0" smtClean="0">
                          <a:solidFill>
                            <a:schemeClr val="accent6"/>
                          </a:solidFill>
                        </a:rPr>
                        <a:t>1</a:t>
                      </a:r>
                      <a:r>
                        <a:rPr lang="pt-BR" dirty="0" smtClean="0">
                          <a:solidFill>
                            <a:schemeClr val="tx1"/>
                          </a:solidFill>
                        </a:rPr>
                        <a:t>}</a:t>
                      </a:r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 smtClean="0">
                          <a:solidFill>
                            <a:schemeClr val="tx1"/>
                          </a:solidFill>
                        </a:rPr>
                        <a:t>{4, 6, 9}</a:t>
                      </a:r>
                      <a:endParaRPr lang="pt-BR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>
                          <a:solidFill>
                            <a:schemeClr val="tx1"/>
                          </a:solidFill>
                        </a:rPr>
                        <a:t>{3, 7}</a:t>
                      </a:r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6" name="CaixaDeTexto 5"/>
          <p:cNvSpPr txBox="1"/>
          <p:nvPr/>
        </p:nvSpPr>
        <p:spPr>
          <a:xfrm>
            <a:off x="5730332" y="5303197"/>
            <a:ext cx="498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>
                <a:solidFill>
                  <a:schemeClr val="accent6"/>
                </a:solidFill>
              </a:rPr>
              <a:t>M1</a:t>
            </a:r>
            <a:endParaRPr lang="pt-BR" b="1" dirty="0">
              <a:solidFill>
                <a:schemeClr val="accent6"/>
              </a:solidFill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7941123" y="5301208"/>
            <a:ext cx="453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/>
              <a:t>M3</a:t>
            </a:r>
            <a:endParaRPr lang="pt-BR" b="1" dirty="0"/>
          </a:p>
        </p:txBody>
      </p:sp>
      <p:sp>
        <p:nvSpPr>
          <p:cNvPr id="8" name="CaixaDeTexto 7"/>
          <p:cNvSpPr txBox="1"/>
          <p:nvPr/>
        </p:nvSpPr>
        <p:spPr>
          <a:xfrm>
            <a:off x="6993072" y="5303197"/>
            <a:ext cx="498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/>
              <a:t>M2</a:t>
            </a:r>
            <a:endParaRPr lang="pt-BR" b="1" dirty="0"/>
          </a:p>
        </p:txBody>
      </p:sp>
      <p:sp>
        <p:nvSpPr>
          <p:cNvPr id="9" name="CaixaDeTexto 8"/>
          <p:cNvSpPr txBox="1"/>
          <p:nvPr/>
        </p:nvSpPr>
        <p:spPr>
          <a:xfrm>
            <a:off x="457200" y="3356992"/>
            <a:ext cx="4508798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/>
              <a:t>Troca de 1-par por máquina aleatória:</a:t>
            </a:r>
          </a:p>
          <a:p>
            <a:endParaRPr lang="pt-BR" dirty="0"/>
          </a:p>
          <a:p>
            <a:pPr marL="285750" indent="-285750">
              <a:buFont typeface="Arial" charset="0"/>
              <a:buChar char="•"/>
            </a:pPr>
            <a:r>
              <a:rPr lang="pt-BR" dirty="0" smtClean="0"/>
              <a:t>Recebe o </a:t>
            </a:r>
            <a:r>
              <a:rPr lang="pt-BR" b="1" dirty="0" smtClean="0"/>
              <a:t>vetor de produção </a:t>
            </a:r>
            <a:r>
              <a:rPr lang="pt-BR" i="1" dirty="0" smtClean="0"/>
              <a:t>M</a:t>
            </a:r>
            <a:endParaRPr lang="pt-BR" dirty="0" smtClean="0"/>
          </a:p>
          <a:p>
            <a:pPr marL="285750" indent="-285750">
              <a:buFont typeface="Arial" charset="0"/>
              <a:buChar char="•"/>
            </a:pPr>
            <a:r>
              <a:rPr lang="pt-BR" dirty="0" smtClean="0"/>
              <a:t>Escolhe uma </a:t>
            </a:r>
            <a:r>
              <a:rPr lang="pt-BR" b="1" dirty="0" smtClean="0"/>
              <a:t>máquina aleatória </a:t>
            </a:r>
            <a:r>
              <a:rPr lang="pt-BR" i="1" dirty="0" smtClean="0"/>
              <a:t>M</a:t>
            </a:r>
            <a:r>
              <a:rPr lang="pt-BR" i="1" baseline="-25000" dirty="0" smtClean="0"/>
              <a:t>i</a:t>
            </a:r>
            <a:endParaRPr lang="pt-BR" dirty="0" smtClean="0"/>
          </a:p>
          <a:p>
            <a:pPr marL="285750" indent="-285750">
              <a:buFont typeface="Arial" charset="0"/>
              <a:buChar char="•"/>
            </a:pPr>
            <a:r>
              <a:rPr lang="pt-BR" dirty="0" smtClean="0"/>
              <a:t>Enquanto </a:t>
            </a:r>
            <a:r>
              <a:rPr lang="pt-BR" b="1" i="1" dirty="0" smtClean="0"/>
              <a:t>operações(Mi) </a:t>
            </a:r>
            <a:r>
              <a:rPr lang="pt-BR" b="1" dirty="0" smtClean="0"/>
              <a:t>&lt; 2</a:t>
            </a:r>
            <a:endParaRPr lang="pt-BR" dirty="0" smtClean="0"/>
          </a:p>
          <a:p>
            <a:pPr marL="742950" lvl="1" indent="-285750">
              <a:buFont typeface="Arial" charset="0"/>
              <a:buChar char="•"/>
            </a:pPr>
            <a:r>
              <a:rPr lang="pt-BR" dirty="0" smtClean="0"/>
              <a:t>Escolhe </a:t>
            </a:r>
            <a:r>
              <a:rPr lang="pt-BR" dirty="0"/>
              <a:t>uma </a:t>
            </a:r>
            <a:r>
              <a:rPr lang="pt-BR" b="1" dirty="0"/>
              <a:t>máquina aleatória </a:t>
            </a:r>
            <a:r>
              <a:rPr lang="pt-BR" i="1" dirty="0" smtClean="0"/>
              <a:t>M</a:t>
            </a:r>
            <a:r>
              <a:rPr lang="pt-BR" i="1" baseline="-25000" dirty="0" smtClean="0"/>
              <a:t>i</a:t>
            </a:r>
            <a:endParaRPr lang="pt-BR" dirty="0"/>
          </a:p>
          <a:p>
            <a:pPr marL="285750" indent="-285750">
              <a:buFont typeface="Arial" charset="0"/>
              <a:buChar char="•"/>
            </a:pPr>
            <a:r>
              <a:rPr lang="pt-BR" dirty="0" smtClean="0"/>
              <a:t>Em Mi, escolhe uma </a:t>
            </a:r>
            <a:r>
              <a:rPr lang="pt-BR" b="1" dirty="0" smtClean="0"/>
              <a:t>operação aleatória </a:t>
            </a:r>
            <a:r>
              <a:rPr lang="pt-BR" i="1" dirty="0" smtClean="0"/>
              <a:t>O</a:t>
            </a:r>
            <a:r>
              <a:rPr lang="pt-BR" i="1" baseline="-25000" dirty="0" smtClean="0"/>
              <a:t>i</a:t>
            </a:r>
            <a:endParaRPr lang="pt-BR" dirty="0" smtClean="0"/>
          </a:p>
          <a:p>
            <a:pPr marL="285750" indent="-285750">
              <a:buFont typeface="Arial" charset="0"/>
              <a:buChar char="•"/>
            </a:pPr>
            <a:r>
              <a:rPr lang="pt-BR" dirty="0" smtClean="0">
                <a:solidFill>
                  <a:schemeClr val="accent6"/>
                </a:solidFill>
              </a:rPr>
              <a:t>Caso </a:t>
            </a:r>
            <a:r>
              <a:rPr lang="pt-BR" i="1" dirty="0" smtClean="0">
                <a:solidFill>
                  <a:schemeClr val="accent6"/>
                </a:solidFill>
              </a:rPr>
              <a:t>O</a:t>
            </a:r>
            <a:r>
              <a:rPr lang="pt-BR" i="1" baseline="-25000" dirty="0" smtClean="0">
                <a:solidFill>
                  <a:schemeClr val="accent6"/>
                </a:solidFill>
              </a:rPr>
              <a:t>i</a:t>
            </a:r>
            <a:r>
              <a:rPr lang="pt-BR" dirty="0" smtClean="0">
                <a:solidFill>
                  <a:schemeClr val="accent6"/>
                </a:solidFill>
              </a:rPr>
              <a:t> seja a </a:t>
            </a:r>
            <a:r>
              <a:rPr lang="pt-BR" b="1" dirty="0" smtClean="0">
                <a:solidFill>
                  <a:schemeClr val="accent6"/>
                </a:solidFill>
              </a:rPr>
              <a:t>última operação </a:t>
            </a:r>
            <a:r>
              <a:rPr lang="pt-BR" dirty="0" smtClean="0">
                <a:solidFill>
                  <a:schemeClr val="accent6"/>
                </a:solidFill>
              </a:rPr>
              <a:t>de </a:t>
            </a:r>
            <a:r>
              <a:rPr lang="pt-BR" i="1" dirty="0" smtClean="0">
                <a:solidFill>
                  <a:schemeClr val="accent6"/>
                </a:solidFill>
              </a:rPr>
              <a:t>M</a:t>
            </a:r>
            <a:r>
              <a:rPr lang="pt-BR" i="1" baseline="-25000" dirty="0" smtClean="0">
                <a:solidFill>
                  <a:schemeClr val="accent6"/>
                </a:solidFill>
              </a:rPr>
              <a:t>i</a:t>
            </a:r>
            <a:endParaRPr lang="pt-BR" i="1" dirty="0" smtClean="0">
              <a:solidFill>
                <a:schemeClr val="accent6"/>
              </a:solidFill>
            </a:endParaRPr>
          </a:p>
          <a:p>
            <a:pPr marL="742950" lvl="1" indent="-285750">
              <a:buFont typeface="Arial" charset="0"/>
              <a:buChar char="•"/>
            </a:pPr>
            <a:r>
              <a:rPr lang="pt-BR" i="1" dirty="0" smtClean="0">
                <a:solidFill>
                  <a:schemeClr val="accent6"/>
                </a:solidFill>
              </a:rPr>
              <a:t>O</a:t>
            </a:r>
            <a:r>
              <a:rPr lang="pt-BR" i="1" baseline="-25000" dirty="0" smtClean="0">
                <a:solidFill>
                  <a:schemeClr val="accent6"/>
                </a:solidFill>
              </a:rPr>
              <a:t>i</a:t>
            </a:r>
            <a:r>
              <a:rPr lang="pt-BR" dirty="0" smtClean="0">
                <a:solidFill>
                  <a:schemeClr val="accent6"/>
                </a:solidFill>
              </a:rPr>
              <a:t> </a:t>
            </a:r>
            <a:r>
              <a:rPr lang="pt-BR" b="1" dirty="0" smtClean="0">
                <a:solidFill>
                  <a:schemeClr val="accent6"/>
                </a:solidFill>
              </a:rPr>
              <a:t>troca de valor </a:t>
            </a:r>
            <a:r>
              <a:rPr lang="pt-BR" dirty="0" smtClean="0">
                <a:solidFill>
                  <a:schemeClr val="accent6"/>
                </a:solidFill>
              </a:rPr>
              <a:t>com </a:t>
            </a:r>
            <a:r>
              <a:rPr lang="pt-BR" i="1" dirty="0" smtClean="0">
                <a:solidFill>
                  <a:schemeClr val="accent6"/>
                </a:solidFill>
              </a:rPr>
              <a:t>O</a:t>
            </a:r>
            <a:r>
              <a:rPr lang="pt-BR" i="1" baseline="-25000" dirty="0" smtClean="0">
                <a:solidFill>
                  <a:schemeClr val="accent6"/>
                </a:solidFill>
              </a:rPr>
              <a:t>1</a:t>
            </a:r>
          </a:p>
          <a:p>
            <a:pPr marL="285750" indent="-285750">
              <a:buFont typeface="Arial" charset="0"/>
              <a:buChar char="•"/>
            </a:pPr>
            <a:r>
              <a:rPr lang="pt-BR" dirty="0" smtClean="0"/>
              <a:t>Senão</a:t>
            </a:r>
          </a:p>
          <a:p>
            <a:pPr marL="742950" lvl="1" indent="-285750">
              <a:buFont typeface="Arial" charset="0"/>
              <a:buChar char="•"/>
            </a:pPr>
            <a:r>
              <a:rPr lang="pt-BR" i="1" dirty="0" smtClean="0"/>
              <a:t>O</a:t>
            </a:r>
            <a:r>
              <a:rPr lang="pt-BR" i="1" baseline="-25000" dirty="0" smtClean="0"/>
              <a:t>i</a:t>
            </a:r>
            <a:r>
              <a:rPr lang="pt-BR" dirty="0" smtClean="0"/>
              <a:t> </a:t>
            </a:r>
            <a:r>
              <a:rPr lang="pt-BR" b="1" dirty="0" smtClean="0"/>
              <a:t>troca de valor </a:t>
            </a:r>
            <a:r>
              <a:rPr lang="pt-BR" dirty="0" smtClean="0"/>
              <a:t>com </a:t>
            </a:r>
            <a:r>
              <a:rPr lang="pt-BR" i="1" dirty="0" smtClean="0"/>
              <a:t>O</a:t>
            </a:r>
            <a:r>
              <a:rPr lang="pt-BR" i="1" baseline="-25000" dirty="0" smtClean="0"/>
              <a:t>i+1</a:t>
            </a:r>
          </a:p>
          <a:p>
            <a:pPr marL="285750" indent="-285750">
              <a:buFont typeface="Arial" charset="0"/>
              <a:buChar char="•"/>
            </a:pPr>
            <a:r>
              <a:rPr lang="pt-BR" dirty="0" smtClean="0"/>
              <a:t>Retorna o </a:t>
            </a:r>
            <a:r>
              <a:rPr lang="pt-BR" b="1" dirty="0" smtClean="0"/>
              <a:t>vetor de produção</a:t>
            </a:r>
            <a:r>
              <a:rPr lang="pt-BR" dirty="0" smtClean="0"/>
              <a:t> </a:t>
            </a:r>
            <a:r>
              <a:rPr lang="pt-BR" i="1" dirty="0" smtClean="0"/>
              <a:t>M*</a:t>
            </a:r>
            <a:endParaRPr lang="pt-BR" i="1" dirty="0"/>
          </a:p>
        </p:txBody>
      </p:sp>
      <p:sp>
        <p:nvSpPr>
          <p:cNvPr id="10" name="Seta para a Direita 9"/>
          <p:cNvSpPr/>
          <p:nvPr/>
        </p:nvSpPr>
        <p:spPr>
          <a:xfrm rot="16200000">
            <a:off x="5788924" y="5698810"/>
            <a:ext cx="381672" cy="294197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Seta Curva para Baixo 15"/>
          <p:cNvSpPr/>
          <p:nvPr/>
        </p:nvSpPr>
        <p:spPr>
          <a:xfrm flipH="1">
            <a:off x="5580111" y="4489715"/>
            <a:ext cx="799295" cy="204540"/>
          </a:xfrm>
          <a:prstGeom prst="curvedDown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8" name="Seta Curva para Baixo 17"/>
          <p:cNvSpPr/>
          <p:nvPr/>
        </p:nvSpPr>
        <p:spPr>
          <a:xfrm rot="10800000" flipH="1">
            <a:off x="5580111" y="5024659"/>
            <a:ext cx="799297" cy="207046"/>
          </a:xfrm>
          <a:prstGeom prst="curvedDown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cxnSp>
        <p:nvCxnSpPr>
          <p:cNvPr id="13" name="Conector de Seta Reta 12"/>
          <p:cNvCxnSpPr/>
          <p:nvPr/>
        </p:nvCxnSpPr>
        <p:spPr>
          <a:xfrm>
            <a:off x="5652120" y="4365104"/>
            <a:ext cx="0" cy="36004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8353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PROPOSTA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396752"/>
          </a:xfrm>
        </p:spPr>
        <p:txBody>
          <a:bodyPr>
            <a:normAutofit fontScale="77500" lnSpcReduction="20000"/>
          </a:bodyPr>
          <a:lstStyle/>
          <a:p>
            <a:r>
              <a:rPr lang="pt-BR" b="1" u="sng" dirty="0" smtClean="0"/>
              <a:t>Função de vizinhança:</a:t>
            </a:r>
          </a:p>
          <a:p>
            <a:endParaRPr lang="pt-BR" b="1" u="sng" dirty="0" smtClean="0"/>
          </a:p>
          <a:p>
            <a:pPr lvl="1"/>
            <a:r>
              <a:rPr lang="pt-BR" dirty="0" smtClean="0"/>
              <a:t>Papel fundamental na </a:t>
            </a:r>
            <a:r>
              <a:rPr lang="pt-BR" u="sng" dirty="0" err="1" smtClean="0"/>
              <a:t>explotação</a:t>
            </a:r>
            <a:r>
              <a:rPr lang="pt-BR" u="sng" dirty="0" smtClean="0"/>
              <a:t> eficiente</a:t>
            </a:r>
            <a:r>
              <a:rPr lang="pt-BR" dirty="0" smtClean="0"/>
              <a:t> do espaço de busca;</a:t>
            </a:r>
            <a:endParaRPr lang="pt-BR" b="1" u="sng" dirty="0"/>
          </a:p>
          <a:p>
            <a:endParaRPr lang="pt-BR" dirty="0" smtClean="0"/>
          </a:p>
          <a:p>
            <a:endParaRPr lang="pt-BR" b="1" dirty="0"/>
          </a:p>
          <a:p>
            <a:endParaRPr lang="pt-BR" dirty="0" smtClean="0"/>
          </a:p>
          <a:p>
            <a:endParaRPr lang="pt-BR" b="1" dirty="0"/>
          </a:p>
          <a:p>
            <a:pPr lvl="2"/>
            <a:endParaRPr lang="pt-BR" dirty="0"/>
          </a:p>
          <a:p>
            <a:pPr lvl="1"/>
            <a:endParaRPr lang="pt-BR" dirty="0" smtClean="0"/>
          </a:p>
          <a:p>
            <a:pPr lvl="2"/>
            <a:endParaRPr lang="pt-BR" dirty="0" smtClean="0"/>
          </a:p>
          <a:p>
            <a:pPr lvl="2"/>
            <a:endParaRPr lang="pt-BR" dirty="0" smtClean="0"/>
          </a:p>
          <a:p>
            <a:pPr lvl="1"/>
            <a:endParaRPr lang="pt-BR" dirty="0" smtClean="0"/>
          </a:p>
        </p:txBody>
      </p:sp>
      <p:sp>
        <p:nvSpPr>
          <p:cNvPr id="4" name="CaixaDeTexto 3"/>
          <p:cNvSpPr txBox="1"/>
          <p:nvPr/>
        </p:nvSpPr>
        <p:spPr>
          <a:xfrm>
            <a:off x="5580112" y="4293096"/>
            <a:ext cx="2751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Subproblema de </a:t>
            </a:r>
            <a:r>
              <a:rPr lang="pt-BR" b="1" u="sng" dirty="0" smtClean="0">
                <a:solidFill>
                  <a:schemeClr val="accent6">
                    <a:lumMod val="75000"/>
                  </a:schemeClr>
                </a:solidFill>
              </a:rPr>
              <a:t>Produção</a:t>
            </a:r>
            <a:endParaRPr lang="pt-BR" dirty="0"/>
          </a:p>
        </p:txBody>
      </p:sp>
      <p:graphicFrame>
        <p:nvGraphicFramePr>
          <p:cNvPr id="5" name="Tabe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562652"/>
              </p:ext>
            </p:extLst>
          </p:nvPr>
        </p:nvGraphicFramePr>
        <p:xfrm>
          <a:off x="5298284" y="4675290"/>
          <a:ext cx="3250997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78790"/>
                <a:gridCol w="1152128"/>
                <a:gridCol w="720079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>
                          <a:solidFill>
                            <a:schemeClr val="tx1"/>
                          </a:solidFill>
                        </a:rPr>
                        <a:t>{8, 2, 5, 1}</a:t>
                      </a:r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 smtClean="0">
                          <a:solidFill>
                            <a:schemeClr val="tx1"/>
                          </a:solidFill>
                        </a:rPr>
                        <a:t>{4, 6, 9}</a:t>
                      </a:r>
                      <a:endParaRPr lang="pt-BR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>
                          <a:solidFill>
                            <a:schemeClr val="tx1"/>
                          </a:solidFill>
                        </a:rPr>
                        <a:t>{3, 7}</a:t>
                      </a:r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6" name="CaixaDeTexto 5"/>
          <p:cNvSpPr txBox="1"/>
          <p:nvPr/>
        </p:nvSpPr>
        <p:spPr>
          <a:xfrm>
            <a:off x="5730332" y="4999708"/>
            <a:ext cx="498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/>
              <a:t>M1</a:t>
            </a:r>
            <a:endParaRPr lang="pt-BR" b="1" dirty="0"/>
          </a:p>
        </p:txBody>
      </p:sp>
      <p:sp>
        <p:nvSpPr>
          <p:cNvPr id="7" name="CaixaDeTexto 6"/>
          <p:cNvSpPr txBox="1"/>
          <p:nvPr/>
        </p:nvSpPr>
        <p:spPr>
          <a:xfrm>
            <a:off x="7941123" y="4997719"/>
            <a:ext cx="453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/>
              <a:t>M3</a:t>
            </a:r>
            <a:endParaRPr lang="pt-BR" b="1" dirty="0"/>
          </a:p>
        </p:txBody>
      </p:sp>
      <p:sp>
        <p:nvSpPr>
          <p:cNvPr id="8" name="CaixaDeTexto 7"/>
          <p:cNvSpPr txBox="1"/>
          <p:nvPr/>
        </p:nvSpPr>
        <p:spPr>
          <a:xfrm>
            <a:off x="6993072" y="4999708"/>
            <a:ext cx="498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/>
              <a:t>M2</a:t>
            </a:r>
            <a:endParaRPr lang="pt-BR" b="1" dirty="0"/>
          </a:p>
        </p:txBody>
      </p:sp>
      <p:sp>
        <p:nvSpPr>
          <p:cNvPr id="9" name="CaixaDeTexto 8"/>
          <p:cNvSpPr txBox="1"/>
          <p:nvPr/>
        </p:nvSpPr>
        <p:spPr>
          <a:xfrm>
            <a:off x="457200" y="3356992"/>
            <a:ext cx="4508798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/>
              <a:t>Troca de 1-par por máquina aleatória:</a:t>
            </a:r>
          </a:p>
          <a:p>
            <a:endParaRPr lang="pt-BR" dirty="0"/>
          </a:p>
          <a:p>
            <a:pPr marL="285750" indent="-285750">
              <a:buFont typeface="Arial" charset="0"/>
              <a:buChar char="•"/>
            </a:pPr>
            <a:r>
              <a:rPr lang="pt-BR" dirty="0" smtClean="0"/>
              <a:t>Recebe o </a:t>
            </a:r>
            <a:r>
              <a:rPr lang="pt-BR" b="1" dirty="0" smtClean="0"/>
              <a:t>vetor de produção </a:t>
            </a:r>
            <a:r>
              <a:rPr lang="pt-BR" i="1" dirty="0" smtClean="0"/>
              <a:t>M</a:t>
            </a:r>
            <a:endParaRPr lang="pt-BR" dirty="0" smtClean="0"/>
          </a:p>
          <a:p>
            <a:pPr marL="285750" indent="-285750">
              <a:buFont typeface="Arial" charset="0"/>
              <a:buChar char="•"/>
            </a:pPr>
            <a:r>
              <a:rPr lang="pt-BR" dirty="0" smtClean="0"/>
              <a:t>Escolhe uma </a:t>
            </a:r>
            <a:r>
              <a:rPr lang="pt-BR" b="1" dirty="0" smtClean="0"/>
              <a:t>máquina aleatória </a:t>
            </a:r>
            <a:r>
              <a:rPr lang="pt-BR" i="1" dirty="0" smtClean="0"/>
              <a:t>M</a:t>
            </a:r>
            <a:r>
              <a:rPr lang="pt-BR" i="1" baseline="-25000" dirty="0" smtClean="0"/>
              <a:t>i</a:t>
            </a:r>
            <a:endParaRPr lang="pt-BR" dirty="0" smtClean="0"/>
          </a:p>
          <a:p>
            <a:pPr marL="285750" indent="-285750">
              <a:buFont typeface="Arial" charset="0"/>
              <a:buChar char="•"/>
            </a:pPr>
            <a:r>
              <a:rPr lang="pt-BR" dirty="0" smtClean="0"/>
              <a:t>Enquanto </a:t>
            </a:r>
            <a:r>
              <a:rPr lang="pt-BR" b="1" i="1" dirty="0" smtClean="0"/>
              <a:t>operações(Mi) </a:t>
            </a:r>
            <a:r>
              <a:rPr lang="pt-BR" b="1" dirty="0" smtClean="0"/>
              <a:t>&lt; 2</a:t>
            </a:r>
            <a:endParaRPr lang="pt-BR" dirty="0" smtClean="0"/>
          </a:p>
          <a:p>
            <a:pPr marL="742950" lvl="1" indent="-285750">
              <a:buFont typeface="Arial" charset="0"/>
              <a:buChar char="•"/>
            </a:pPr>
            <a:r>
              <a:rPr lang="pt-BR" dirty="0" smtClean="0"/>
              <a:t>Escolhe </a:t>
            </a:r>
            <a:r>
              <a:rPr lang="pt-BR" dirty="0"/>
              <a:t>uma </a:t>
            </a:r>
            <a:r>
              <a:rPr lang="pt-BR" b="1" dirty="0"/>
              <a:t>máquina aleatória </a:t>
            </a:r>
            <a:r>
              <a:rPr lang="pt-BR" i="1" dirty="0" smtClean="0"/>
              <a:t>M</a:t>
            </a:r>
            <a:r>
              <a:rPr lang="pt-BR" i="1" baseline="-25000" dirty="0" smtClean="0"/>
              <a:t>i</a:t>
            </a:r>
            <a:endParaRPr lang="pt-BR" dirty="0"/>
          </a:p>
          <a:p>
            <a:pPr marL="285750" indent="-285750">
              <a:buFont typeface="Arial" charset="0"/>
              <a:buChar char="•"/>
            </a:pPr>
            <a:r>
              <a:rPr lang="pt-BR" dirty="0" smtClean="0"/>
              <a:t>Em Mi, escolhe uma </a:t>
            </a:r>
            <a:r>
              <a:rPr lang="pt-BR" b="1" dirty="0" smtClean="0"/>
              <a:t>operação aleatória </a:t>
            </a:r>
            <a:r>
              <a:rPr lang="pt-BR" i="1" dirty="0" smtClean="0"/>
              <a:t>O</a:t>
            </a:r>
            <a:r>
              <a:rPr lang="pt-BR" i="1" baseline="-25000" dirty="0" smtClean="0"/>
              <a:t>i</a:t>
            </a:r>
            <a:endParaRPr lang="pt-BR" dirty="0" smtClean="0"/>
          </a:p>
          <a:p>
            <a:pPr marL="285750" indent="-285750">
              <a:buFont typeface="Arial" charset="0"/>
              <a:buChar char="•"/>
            </a:pPr>
            <a:r>
              <a:rPr lang="pt-BR" dirty="0" smtClean="0"/>
              <a:t>Caso </a:t>
            </a:r>
            <a:r>
              <a:rPr lang="pt-BR" i="1" dirty="0" smtClean="0"/>
              <a:t>O</a:t>
            </a:r>
            <a:r>
              <a:rPr lang="pt-BR" i="1" baseline="-25000" dirty="0" smtClean="0"/>
              <a:t>i</a:t>
            </a:r>
            <a:r>
              <a:rPr lang="pt-BR" dirty="0" smtClean="0"/>
              <a:t> seja a </a:t>
            </a:r>
            <a:r>
              <a:rPr lang="pt-BR" b="1" dirty="0" smtClean="0"/>
              <a:t>última operação </a:t>
            </a:r>
            <a:r>
              <a:rPr lang="pt-BR" dirty="0" smtClean="0"/>
              <a:t>de </a:t>
            </a:r>
            <a:r>
              <a:rPr lang="pt-BR" i="1" dirty="0" smtClean="0"/>
              <a:t>M</a:t>
            </a:r>
            <a:r>
              <a:rPr lang="pt-BR" i="1" baseline="-25000" dirty="0" smtClean="0"/>
              <a:t>i</a:t>
            </a:r>
            <a:endParaRPr lang="pt-BR" i="1" dirty="0" smtClean="0"/>
          </a:p>
          <a:p>
            <a:pPr marL="742950" lvl="1" indent="-285750">
              <a:buFont typeface="Arial" charset="0"/>
              <a:buChar char="•"/>
            </a:pPr>
            <a:r>
              <a:rPr lang="pt-BR" i="1" dirty="0" smtClean="0"/>
              <a:t>O</a:t>
            </a:r>
            <a:r>
              <a:rPr lang="pt-BR" i="1" baseline="-25000" dirty="0" smtClean="0"/>
              <a:t>i</a:t>
            </a:r>
            <a:r>
              <a:rPr lang="pt-BR" dirty="0" smtClean="0"/>
              <a:t> </a:t>
            </a:r>
            <a:r>
              <a:rPr lang="pt-BR" b="1" dirty="0" smtClean="0"/>
              <a:t>troca de valor </a:t>
            </a:r>
            <a:r>
              <a:rPr lang="pt-BR" dirty="0" smtClean="0"/>
              <a:t>com </a:t>
            </a:r>
            <a:r>
              <a:rPr lang="pt-BR" i="1" dirty="0" smtClean="0"/>
              <a:t>O</a:t>
            </a:r>
            <a:r>
              <a:rPr lang="pt-BR" i="1" baseline="-25000" dirty="0" smtClean="0"/>
              <a:t>1</a:t>
            </a:r>
          </a:p>
          <a:p>
            <a:pPr marL="285750" indent="-285750">
              <a:buFont typeface="Arial" charset="0"/>
              <a:buChar char="•"/>
            </a:pPr>
            <a:r>
              <a:rPr lang="pt-BR" dirty="0" smtClean="0"/>
              <a:t>Senão</a:t>
            </a:r>
          </a:p>
          <a:p>
            <a:pPr marL="742950" lvl="1" indent="-285750">
              <a:buFont typeface="Arial" charset="0"/>
              <a:buChar char="•"/>
            </a:pPr>
            <a:r>
              <a:rPr lang="pt-BR" i="1" dirty="0" smtClean="0"/>
              <a:t>O</a:t>
            </a:r>
            <a:r>
              <a:rPr lang="pt-BR" i="1" baseline="-25000" dirty="0" smtClean="0"/>
              <a:t>i</a:t>
            </a:r>
            <a:r>
              <a:rPr lang="pt-BR" dirty="0" smtClean="0"/>
              <a:t> </a:t>
            </a:r>
            <a:r>
              <a:rPr lang="pt-BR" b="1" dirty="0" smtClean="0"/>
              <a:t>troca de valor </a:t>
            </a:r>
            <a:r>
              <a:rPr lang="pt-BR" dirty="0" smtClean="0"/>
              <a:t>com </a:t>
            </a:r>
            <a:r>
              <a:rPr lang="pt-BR" i="1" dirty="0" smtClean="0"/>
              <a:t>O</a:t>
            </a:r>
            <a:r>
              <a:rPr lang="pt-BR" i="1" baseline="-25000" dirty="0" smtClean="0"/>
              <a:t>i+1</a:t>
            </a:r>
          </a:p>
          <a:p>
            <a:pPr marL="285750" indent="-285750">
              <a:buFont typeface="Arial" charset="0"/>
              <a:buChar char="•"/>
            </a:pPr>
            <a:r>
              <a:rPr lang="pt-BR" dirty="0">
                <a:solidFill>
                  <a:schemeClr val="accent6"/>
                </a:solidFill>
              </a:rPr>
              <a:t>Retorna o </a:t>
            </a:r>
            <a:r>
              <a:rPr lang="pt-BR" b="1" dirty="0">
                <a:solidFill>
                  <a:schemeClr val="accent6"/>
                </a:solidFill>
              </a:rPr>
              <a:t>vetor de produção</a:t>
            </a:r>
            <a:r>
              <a:rPr lang="pt-BR" dirty="0">
                <a:solidFill>
                  <a:schemeClr val="accent6"/>
                </a:solidFill>
              </a:rPr>
              <a:t> </a:t>
            </a:r>
            <a:r>
              <a:rPr lang="pt-BR" i="1" dirty="0">
                <a:solidFill>
                  <a:schemeClr val="accent6"/>
                </a:solidFill>
              </a:rPr>
              <a:t>M</a:t>
            </a:r>
            <a:r>
              <a:rPr lang="pt-BR" i="1" dirty="0" smtClean="0">
                <a:solidFill>
                  <a:schemeClr val="accent6"/>
                </a:solidFill>
              </a:rPr>
              <a:t>*</a:t>
            </a:r>
            <a:endParaRPr lang="pt-BR" i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9894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PROPOSTA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612776"/>
          </a:xfrm>
        </p:spPr>
        <p:txBody>
          <a:bodyPr>
            <a:normAutofit fontScale="85000" lnSpcReduction="20000"/>
          </a:bodyPr>
          <a:lstStyle/>
          <a:p>
            <a:r>
              <a:rPr lang="pt-BR" b="1" u="sng" dirty="0" smtClean="0"/>
              <a:t>Resultados:</a:t>
            </a:r>
          </a:p>
          <a:p>
            <a:endParaRPr lang="pt-BR" b="1" u="sng" dirty="0"/>
          </a:p>
          <a:p>
            <a:pPr lvl="1"/>
            <a:r>
              <a:rPr lang="pt-BR" dirty="0" smtClean="0"/>
              <a:t>Testes executados*: 10</a:t>
            </a:r>
          </a:p>
          <a:p>
            <a:pPr lvl="1"/>
            <a:r>
              <a:rPr lang="pt-BR" dirty="0" smtClean="0"/>
              <a:t>Base de dados: KACEM</a:t>
            </a:r>
          </a:p>
          <a:p>
            <a:pPr lvl="1"/>
            <a:endParaRPr lang="pt-BR" dirty="0" smtClean="0"/>
          </a:p>
          <a:p>
            <a:pPr lvl="1"/>
            <a:endParaRPr lang="pt-BR" dirty="0"/>
          </a:p>
          <a:p>
            <a:endParaRPr lang="pt-BR" dirty="0" smtClean="0"/>
          </a:p>
          <a:p>
            <a:endParaRPr lang="pt-BR" b="1" dirty="0"/>
          </a:p>
          <a:p>
            <a:pPr lvl="2"/>
            <a:endParaRPr lang="pt-BR" dirty="0"/>
          </a:p>
          <a:p>
            <a:pPr lvl="1"/>
            <a:endParaRPr lang="pt-BR" dirty="0" smtClean="0"/>
          </a:p>
          <a:p>
            <a:pPr lvl="2"/>
            <a:endParaRPr lang="pt-BR" dirty="0" smtClean="0"/>
          </a:p>
          <a:p>
            <a:pPr lvl="2"/>
            <a:endParaRPr lang="pt-BR" dirty="0" smtClean="0"/>
          </a:p>
          <a:p>
            <a:pPr lvl="1"/>
            <a:endParaRPr lang="pt-BR" dirty="0" smtClean="0"/>
          </a:p>
        </p:txBody>
      </p:sp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8790109"/>
              </p:ext>
            </p:extLst>
          </p:nvPr>
        </p:nvGraphicFramePr>
        <p:xfrm>
          <a:off x="539551" y="3683783"/>
          <a:ext cx="8064897" cy="24418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656185"/>
                <a:gridCol w="948960"/>
                <a:gridCol w="631913"/>
                <a:gridCol w="904375"/>
                <a:gridCol w="1961732"/>
                <a:gridCol w="1961732"/>
              </a:tblGrid>
              <a:tr h="362524">
                <a:tc rowSpan="2">
                  <a:txBody>
                    <a:bodyPr/>
                    <a:lstStyle/>
                    <a:p>
                      <a:r>
                        <a:rPr lang="pt-BR" dirty="0" err="1" smtClean="0"/>
                        <a:t>NxM</a:t>
                      </a:r>
                      <a:r>
                        <a:rPr lang="pt-BR" dirty="0" smtClean="0"/>
                        <a:t> (</a:t>
                      </a:r>
                      <a:r>
                        <a:rPr lang="pt-BR" dirty="0" err="1" smtClean="0"/>
                        <a:t>dataset</a:t>
                      </a:r>
                      <a:r>
                        <a:rPr lang="pt-BR" dirty="0" smtClean="0"/>
                        <a:t>)</a:t>
                      </a:r>
                      <a:endParaRPr lang="pt-BR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dirty="0" smtClean="0"/>
                        <a:t>ARANHA, G. (2016)</a:t>
                      </a:r>
                      <a:endParaRPr lang="pt-BR" sz="1400" b="1" dirty="0" smtClean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dirty="0" smtClean="0"/>
                        <a:t>XIA, W.; WU, Z. (2005)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dirty="0" smtClean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b="1" dirty="0" smtClean="0"/>
                        <a:t>Diego </a:t>
                      </a:r>
                      <a:r>
                        <a:rPr lang="pt-BR" b="1" dirty="0" err="1" smtClean="0"/>
                        <a:t>Cavalca</a:t>
                      </a:r>
                      <a:endParaRPr lang="pt-BR" b="1" dirty="0" smtClean="0"/>
                    </a:p>
                  </a:txBody>
                  <a:tcPr/>
                </a:tc>
              </a:tr>
              <a:tr h="362524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b="1" dirty="0" smtClean="0">
                          <a:solidFill>
                            <a:schemeClr val="bg1"/>
                          </a:solidFill>
                        </a:rPr>
                        <a:t>RRHC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b="1" dirty="0" smtClean="0">
                          <a:solidFill>
                            <a:schemeClr val="bg1"/>
                          </a:solidFill>
                        </a:rPr>
                        <a:t>SA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b="1" dirty="0" smtClean="0">
                          <a:solidFill>
                            <a:schemeClr val="bg1"/>
                          </a:solidFill>
                        </a:rPr>
                        <a:t>TS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</a:tr>
              <a:tr h="574641">
                <a:tc>
                  <a:txBody>
                    <a:bodyPr/>
                    <a:lstStyle/>
                    <a:p>
                      <a:r>
                        <a:rPr lang="pt-BR" dirty="0" smtClean="0"/>
                        <a:t>8x8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14</a:t>
                      </a:r>
                      <a:endParaRPr lang="pt-BR" b="0" dirty="0"/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14</a:t>
                      </a:r>
                      <a:endParaRPr lang="pt-BR" b="0" dirty="0"/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14</a:t>
                      </a:r>
                      <a:endParaRPr lang="pt-BR" b="0" dirty="0"/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15</a:t>
                      </a:r>
                      <a:endParaRPr lang="pt-BR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 smtClean="0"/>
                        <a:t>14</a:t>
                      </a:r>
                      <a:endParaRPr lang="pt-BR" b="1" dirty="0"/>
                    </a:p>
                  </a:txBody>
                  <a:tcPr/>
                </a:tc>
              </a:tr>
              <a:tr h="574641">
                <a:tc>
                  <a:txBody>
                    <a:bodyPr/>
                    <a:lstStyle/>
                    <a:p>
                      <a:r>
                        <a:rPr lang="pt-BR" dirty="0" smtClean="0"/>
                        <a:t>10x10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7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7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7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7</a:t>
                      </a:r>
                      <a:endParaRPr lang="pt-BR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 smtClean="0"/>
                        <a:t>7</a:t>
                      </a:r>
                      <a:endParaRPr lang="pt-BR" b="1" dirty="0"/>
                    </a:p>
                  </a:txBody>
                  <a:tcPr/>
                </a:tc>
              </a:tr>
              <a:tr h="567470">
                <a:tc>
                  <a:txBody>
                    <a:bodyPr/>
                    <a:lstStyle/>
                    <a:p>
                      <a:r>
                        <a:rPr lang="pt-BR" dirty="0" smtClean="0"/>
                        <a:t>15x10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11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11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11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12</a:t>
                      </a:r>
                      <a:endParaRPr lang="pt-BR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 smtClean="0"/>
                        <a:t>13</a:t>
                      </a:r>
                      <a:endParaRPr lang="pt-BR" b="1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CaixaDeTexto 6"/>
          <p:cNvSpPr txBox="1"/>
          <p:nvPr/>
        </p:nvSpPr>
        <p:spPr>
          <a:xfrm>
            <a:off x="4757336" y="6596390"/>
            <a:ext cx="437331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sz="1100" i="1" dirty="0" smtClean="0"/>
              <a:t>* A base 15x10 não permitiu executar 10 testes a tempo da apresentação.</a:t>
            </a:r>
            <a:endParaRPr lang="pt-BR" sz="1100" i="1" dirty="0"/>
          </a:p>
        </p:txBody>
      </p:sp>
    </p:spTree>
    <p:extLst>
      <p:ext uri="{BB962C8B-B14F-4D97-AF65-F5344CB8AC3E}">
        <p14:creationId xmlns:p14="http://schemas.microsoft.com/office/powerpoint/2010/main" val="1224316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PROPOSTA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4546848" cy="1324744"/>
          </a:xfrm>
        </p:spPr>
        <p:txBody>
          <a:bodyPr>
            <a:normAutofit fontScale="70000" lnSpcReduction="20000"/>
          </a:bodyPr>
          <a:lstStyle/>
          <a:p>
            <a:r>
              <a:rPr lang="pt-BR" sz="2600" b="1" u="sng" dirty="0" smtClean="0"/>
              <a:t>Resultado 8x8:</a:t>
            </a:r>
          </a:p>
          <a:p>
            <a:endParaRPr lang="pt-BR" sz="2600" b="1" u="sng" dirty="0"/>
          </a:p>
          <a:p>
            <a:pPr lvl="1"/>
            <a:r>
              <a:rPr lang="pt-BR" sz="2300" dirty="0" smtClean="0"/>
              <a:t>Melhor </a:t>
            </a:r>
            <a:r>
              <a:rPr lang="pt-BR" sz="2300" dirty="0" err="1" smtClean="0"/>
              <a:t>makespan</a:t>
            </a:r>
            <a:r>
              <a:rPr lang="pt-BR" sz="2300" dirty="0" smtClean="0"/>
              <a:t>: </a:t>
            </a:r>
            <a:r>
              <a:rPr lang="pt-BR" sz="2300" b="1" dirty="0" smtClean="0"/>
              <a:t>14</a:t>
            </a:r>
          </a:p>
          <a:p>
            <a:pPr lvl="1"/>
            <a:r>
              <a:rPr lang="pt-BR" sz="2300" dirty="0" smtClean="0"/>
              <a:t>Atingiu o benchmark: </a:t>
            </a:r>
            <a:r>
              <a:rPr lang="pt-BR" sz="2300" b="1" dirty="0" smtClean="0"/>
              <a:t>SIM</a:t>
            </a:r>
          </a:p>
          <a:p>
            <a:pPr lvl="1"/>
            <a:r>
              <a:rPr lang="pt-BR" sz="2300" dirty="0" smtClean="0"/>
              <a:t>Margem de aceite*: </a:t>
            </a:r>
            <a:r>
              <a:rPr lang="pt-BR" sz="2300" b="1" dirty="0" smtClean="0"/>
              <a:t>SIM</a:t>
            </a:r>
          </a:p>
          <a:p>
            <a:endParaRPr lang="pt-BR" dirty="0" smtClean="0"/>
          </a:p>
          <a:p>
            <a:endParaRPr lang="pt-BR" b="1" dirty="0"/>
          </a:p>
          <a:p>
            <a:pPr lvl="2"/>
            <a:endParaRPr lang="pt-BR" dirty="0"/>
          </a:p>
          <a:p>
            <a:pPr lvl="1"/>
            <a:endParaRPr lang="pt-BR" dirty="0" smtClean="0"/>
          </a:p>
          <a:p>
            <a:pPr lvl="2"/>
            <a:endParaRPr lang="pt-BR" dirty="0" smtClean="0"/>
          </a:p>
          <a:p>
            <a:pPr lvl="2"/>
            <a:endParaRPr lang="pt-BR" dirty="0" smtClean="0"/>
          </a:p>
          <a:p>
            <a:pPr lvl="1"/>
            <a:endParaRPr lang="pt-BR" dirty="0" smtClean="0"/>
          </a:p>
        </p:txBody>
      </p:sp>
      <p:graphicFrame>
        <p:nvGraphicFramePr>
          <p:cNvPr id="4" name="Tabe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3047234"/>
              </p:ext>
            </p:extLst>
          </p:nvPr>
        </p:nvGraphicFramePr>
        <p:xfrm>
          <a:off x="971600" y="2996952"/>
          <a:ext cx="2808312" cy="37084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872208"/>
                <a:gridCol w="936104"/>
              </a:tblGrid>
              <a:tr h="370840">
                <a:tc>
                  <a:txBody>
                    <a:bodyPr/>
                    <a:lstStyle/>
                    <a:p>
                      <a:r>
                        <a:rPr lang="pt-BR" sz="1400" dirty="0" smtClean="0"/>
                        <a:t>PARÂMETRO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smtClean="0"/>
                        <a:t>VALOR</a:t>
                      </a:r>
                      <a:endParaRPr lang="pt-BR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pt-BR" sz="1400" dirty="0" smtClean="0"/>
                        <a:t>(PSO) Iterações PSO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smtClean="0"/>
                        <a:t>30</a:t>
                      </a:r>
                      <a:endParaRPr lang="pt-BR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pt-BR" sz="1400" dirty="0" smtClean="0"/>
                        <a:t>(PSO) Tam. da nuvem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smtClean="0"/>
                        <a:t>50</a:t>
                      </a:r>
                      <a:endParaRPr lang="pt-BR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pt-BR" sz="1400" dirty="0" smtClean="0"/>
                        <a:t>(PSO) Fator</a:t>
                      </a:r>
                      <a:r>
                        <a:rPr lang="pt-BR" sz="1400" baseline="0" dirty="0" smtClean="0"/>
                        <a:t> inércia (</a:t>
                      </a:r>
                      <a:r>
                        <a:rPr lang="pt-BR" sz="1400" baseline="0" dirty="0" err="1" smtClean="0"/>
                        <a:t>w</a:t>
                      </a:r>
                      <a:r>
                        <a:rPr lang="pt-BR" sz="1400" baseline="0" dirty="0" smtClean="0"/>
                        <a:t>) 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smtClean="0"/>
                        <a:t>0.4~1.2</a:t>
                      </a:r>
                      <a:endParaRPr lang="pt-BR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pt-BR" sz="1400" dirty="0" smtClean="0"/>
                        <a:t>(PSO) C1 = C2</a:t>
                      </a:r>
                      <a:r>
                        <a:rPr lang="pt-BR" sz="1400" baseline="0" dirty="0" smtClean="0"/>
                        <a:t> 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smtClean="0"/>
                        <a:t>2</a:t>
                      </a:r>
                      <a:endParaRPr lang="pt-BR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pt-BR" sz="1400" dirty="0" smtClean="0"/>
                        <a:t>Recursos </a:t>
                      </a:r>
                      <a:r>
                        <a:rPr lang="pt-BR" sz="1400" baseline="0" dirty="0" smtClean="0"/>
                        <a:t>descartados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smtClean="0"/>
                        <a:t>4</a:t>
                      </a:r>
                      <a:endParaRPr lang="pt-BR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ro-RO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(SA) Temp. </a:t>
                      </a:r>
                      <a:r>
                        <a:rPr lang="ro-RO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Inicial</a:t>
                      </a:r>
                      <a:endParaRPr lang="de-DE" sz="1400" b="0" i="0" u="none" strike="noStrike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smtClean="0"/>
                        <a:t>3</a:t>
                      </a:r>
                      <a:endParaRPr lang="pt-BR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(SA) </a:t>
                      </a:r>
                      <a:r>
                        <a:rPr lang="de-DE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Temp</a:t>
                      </a:r>
                      <a:r>
                        <a:rPr lang="de-DE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 Final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0.01</a:t>
                      </a:r>
                      <a:endParaRPr lang="pt-BR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(SA) </a:t>
                      </a:r>
                      <a:r>
                        <a:rPr lang="de-DE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Fator</a:t>
                      </a:r>
                      <a:r>
                        <a:rPr lang="de-DE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de </a:t>
                      </a:r>
                      <a:r>
                        <a:rPr lang="de-DE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resfr</a:t>
                      </a:r>
                      <a:r>
                        <a:rPr lang="de-DE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0.9</a:t>
                      </a:r>
                      <a:endParaRPr lang="pt-BR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dirty="0" smtClean="0"/>
                        <a:t>(SA) Iter. por temp.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smtClean="0"/>
                        <a:t>20</a:t>
                      </a:r>
                      <a:endParaRPr lang="pt-BR" sz="1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Retângulo 4"/>
          <p:cNvSpPr/>
          <p:nvPr/>
        </p:nvSpPr>
        <p:spPr>
          <a:xfrm>
            <a:off x="5004048" y="6581001"/>
            <a:ext cx="415639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pt-BR" sz="1200" i="1" dirty="0" smtClean="0"/>
              <a:t>* Valor obtido no máximo 10</a:t>
            </a:r>
            <a:r>
              <a:rPr lang="pt-BR" sz="1200" i="1" dirty="0"/>
              <a:t>% </a:t>
            </a:r>
            <a:r>
              <a:rPr lang="pt-BR" sz="1200" i="1" dirty="0" smtClean="0"/>
              <a:t>acima do benchmark conhecido </a:t>
            </a:r>
            <a:endParaRPr lang="pt-BR" sz="1200" i="1" dirty="0"/>
          </a:p>
        </p:txBody>
      </p:sp>
    </p:spTree>
    <p:extLst>
      <p:ext uri="{BB962C8B-B14F-4D97-AF65-F5344CB8AC3E}">
        <p14:creationId xmlns:p14="http://schemas.microsoft.com/office/powerpoint/2010/main" val="1397734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PROPOSTA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/>
          </a:bodyPr>
          <a:lstStyle/>
          <a:p>
            <a:r>
              <a:rPr lang="pt-BR" b="1" u="sng" dirty="0" smtClean="0"/>
              <a:t>Resultado 8x8:</a:t>
            </a:r>
          </a:p>
          <a:p>
            <a:endParaRPr lang="pt-BR" dirty="0" smtClean="0"/>
          </a:p>
          <a:p>
            <a:endParaRPr lang="pt-BR" b="1" dirty="0"/>
          </a:p>
          <a:p>
            <a:pPr lvl="2"/>
            <a:endParaRPr lang="pt-BR" dirty="0"/>
          </a:p>
          <a:p>
            <a:pPr lvl="1"/>
            <a:endParaRPr lang="pt-BR" dirty="0" smtClean="0"/>
          </a:p>
          <a:p>
            <a:pPr lvl="2"/>
            <a:endParaRPr lang="pt-BR" dirty="0" smtClean="0"/>
          </a:p>
          <a:p>
            <a:pPr lvl="2"/>
            <a:endParaRPr lang="pt-BR" dirty="0" smtClean="0"/>
          </a:p>
          <a:p>
            <a:pPr lvl="1"/>
            <a:endParaRPr lang="pt-BR" dirty="0" smtClean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636912"/>
            <a:ext cx="4608511" cy="3456384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960" y="2454350"/>
            <a:ext cx="5069381" cy="3802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085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PROPOSTA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4546848" cy="1324744"/>
          </a:xfrm>
        </p:spPr>
        <p:txBody>
          <a:bodyPr>
            <a:normAutofit fontScale="70000" lnSpcReduction="20000"/>
          </a:bodyPr>
          <a:lstStyle/>
          <a:p>
            <a:r>
              <a:rPr lang="pt-BR" sz="2600" b="1" u="sng" dirty="0" smtClean="0"/>
              <a:t>Resultado 10x10:</a:t>
            </a:r>
          </a:p>
          <a:p>
            <a:endParaRPr lang="pt-BR" sz="2600" b="1" u="sng" dirty="0"/>
          </a:p>
          <a:p>
            <a:pPr lvl="1"/>
            <a:r>
              <a:rPr lang="pt-BR" sz="2300" dirty="0" smtClean="0"/>
              <a:t>Melhor </a:t>
            </a:r>
            <a:r>
              <a:rPr lang="pt-BR" sz="2300" dirty="0" err="1" smtClean="0"/>
              <a:t>makespan</a:t>
            </a:r>
            <a:r>
              <a:rPr lang="pt-BR" sz="2300" dirty="0" smtClean="0"/>
              <a:t>: </a:t>
            </a:r>
            <a:r>
              <a:rPr lang="pt-BR" sz="2300" b="1" dirty="0" smtClean="0"/>
              <a:t>8</a:t>
            </a:r>
          </a:p>
          <a:p>
            <a:pPr lvl="1"/>
            <a:r>
              <a:rPr lang="pt-BR" sz="2300" dirty="0" smtClean="0"/>
              <a:t>Atingiu o benchmark: </a:t>
            </a:r>
            <a:r>
              <a:rPr lang="pt-BR" sz="2300" b="1" dirty="0" smtClean="0"/>
              <a:t>NÃO</a:t>
            </a:r>
          </a:p>
          <a:p>
            <a:pPr lvl="1"/>
            <a:r>
              <a:rPr lang="pt-BR" sz="2300" dirty="0" smtClean="0"/>
              <a:t>Margem de aceite*: </a:t>
            </a:r>
            <a:r>
              <a:rPr lang="pt-BR" sz="2300" b="1" dirty="0" smtClean="0"/>
              <a:t>SIM</a:t>
            </a:r>
          </a:p>
          <a:p>
            <a:endParaRPr lang="pt-BR" dirty="0" smtClean="0"/>
          </a:p>
          <a:p>
            <a:endParaRPr lang="pt-BR" b="1" dirty="0"/>
          </a:p>
          <a:p>
            <a:pPr lvl="2"/>
            <a:endParaRPr lang="pt-BR" dirty="0"/>
          </a:p>
          <a:p>
            <a:pPr lvl="1"/>
            <a:endParaRPr lang="pt-BR" dirty="0" smtClean="0"/>
          </a:p>
          <a:p>
            <a:pPr lvl="2"/>
            <a:endParaRPr lang="pt-BR" dirty="0" smtClean="0"/>
          </a:p>
          <a:p>
            <a:pPr lvl="2"/>
            <a:endParaRPr lang="pt-BR" dirty="0" smtClean="0"/>
          </a:p>
          <a:p>
            <a:pPr lvl="1"/>
            <a:endParaRPr lang="pt-BR" dirty="0" smtClean="0"/>
          </a:p>
        </p:txBody>
      </p:sp>
      <p:graphicFrame>
        <p:nvGraphicFramePr>
          <p:cNvPr id="4" name="Tabe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5515291"/>
              </p:ext>
            </p:extLst>
          </p:nvPr>
        </p:nvGraphicFramePr>
        <p:xfrm>
          <a:off x="971600" y="2996952"/>
          <a:ext cx="2808312" cy="37084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872208"/>
                <a:gridCol w="936104"/>
              </a:tblGrid>
              <a:tr h="370840">
                <a:tc>
                  <a:txBody>
                    <a:bodyPr/>
                    <a:lstStyle/>
                    <a:p>
                      <a:r>
                        <a:rPr lang="pt-BR" sz="1400" dirty="0" smtClean="0"/>
                        <a:t>PARÂMETRO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smtClean="0"/>
                        <a:t>VALOR</a:t>
                      </a:r>
                      <a:endParaRPr lang="pt-BR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pt-BR" sz="1400" dirty="0" smtClean="0"/>
                        <a:t>(PSO) Iterações PSO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smtClean="0"/>
                        <a:t>30</a:t>
                      </a:r>
                      <a:endParaRPr lang="pt-BR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pt-BR" sz="1400" dirty="0" smtClean="0"/>
                        <a:t>(PSO) Tam. da nuvem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smtClean="0"/>
                        <a:t>50</a:t>
                      </a:r>
                      <a:endParaRPr lang="pt-BR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pt-BR" sz="1400" dirty="0" smtClean="0"/>
                        <a:t>(PSO) Fator</a:t>
                      </a:r>
                      <a:r>
                        <a:rPr lang="pt-BR" sz="1400" baseline="0" dirty="0" smtClean="0"/>
                        <a:t> inércia (</a:t>
                      </a:r>
                      <a:r>
                        <a:rPr lang="pt-BR" sz="1400" baseline="0" dirty="0" err="1" smtClean="0"/>
                        <a:t>w</a:t>
                      </a:r>
                      <a:r>
                        <a:rPr lang="pt-BR" sz="1400" baseline="0" dirty="0" smtClean="0"/>
                        <a:t>) 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smtClean="0"/>
                        <a:t>0.4~1.2</a:t>
                      </a:r>
                      <a:endParaRPr lang="pt-BR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pt-BR" sz="1400" dirty="0" smtClean="0"/>
                        <a:t>(PSO) C1 = C2</a:t>
                      </a:r>
                      <a:r>
                        <a:rPr lang="pt-BR" sz="1400" baseline="0" dirty="0" smtClean="0"/>
                        <a:t> 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smtClean="0"/>
                        <a:t>2</a:t>
                      </a:r>
                      <a:endParaRPr lang="pt-BR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pt-BR" sz="1400" dirty="0" smtClean="0"/>
                        <a:t>Recursos </a:t>
                      </a:r>
                      <a:r>
                        <a:rPr lang="pt-BR" sz="1400" baseline="0" dirty="0" smtClean="0"/>
                        <a:t>descartados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smtClean="0"/>
                        <a:t>4</a:t>
                      </a:r>
                      <a:endParaRPr lang="pt-BR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ro-RO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(SA) Temp. </a:t>
                      </a:r>
                      <a:r>
                        <a:rPr lang="ro-RO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Inicial</a:t>
                      </a:r>
                      <a:endParaRPr lang="de-DE" sz="1400" b="0" i="0" u="none" strike="noStrike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smtClean="0"/>
                        <a:t>5</a:t>
                      </a:r>
                      <a:endParaRPr lang="pt-BR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(SA) </a:t>
                      </a:r>
                      <a:r>
                        <a:rPr lang="de-DE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Temp</a:t>
                      </a:r>
                      <a:r>
                        <a:rPr lang="de-DE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 Final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0.01</a:t>
                      </a:r>
                      <a:endParaRPr lang="pt-BR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(SA) </a:t>
                      </a:r>
                      <a:r>
                        <a:rPr lang="de-DE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Fator</a:t>
                      </a:r>
                      <a:r>
                        <a:rPr lang="de-DE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de </a:t>
                      </a:r>
                      <a:r>
                        <a:rPr lang="de-DE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resfr</a:t>
                      </a:r>
                      <a:r>
                        <a:rPr lang="de-DE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0.9</a:t>
                      </a:r>
                      <a:endParaRPr lang="pt-BR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dirty="0" smtClean="0"/>
                        <a:t>(SA) Iter. por temp.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smtClean="0"/>
                        <a:t>20</a:t>
                      </a:r>
                      <a:endParaRPr lang="pt-BR" sz="1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Retângulo 4"/>
          <p:cNvSpPr/>
          <p:nvPr/>
        </p:nvSpPr>
        <p:spPr>
          <a:xfrm>
            <a:off x="5004048" y="6581001"/>
            <a:ext cx="415639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pt-BR" sz="1200" i="1" dirty="0" smtClean="0"/>
              <a:t>* Valor obtido no máximo 10</a:t>
            </a:r>
            <a:r>
              <a:rPr lang="pt-BR" sz="1200" i="1" dirty="0"/>
              <a:t>% </a:t>
            </a:r>
            <a:r>
              <a:rPr lang="pt-BR" sz="1200" i="1" dirty="0" smtClean="0"/>
              <a:t>acima do benchmark conhecido </a:t>
            </a:r>
            <a:endParaRPr lang="pt-BR" sz="1200" i="1" dirty="0"/>
          </a:p>
        </p:txBody>
      </p:sp>
    </p:spTree>
    <p:extLst>
      <p:ext uri="{BB962C8B-B14F-4D97-AF65-F5344CB8AC3E}">
        <p14:creationId xmlns:p14="http://schemas.microsoft.com/office/powerpoint/2010/main" val="62538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b="1" dirty="0" smtClean="0"/>
              <a:t>MODELOS DE PROGRAMAÇÃO </a:t>
            </a:r>
            <a:br>
              <a:rPr lang="pt-BR" b="1" dirty="0" smtClean="0"/>
            </a:br>
            <a:r>
              <a:rPr lang="pt-BR" b="1" dirty="0" smtClean="0"/>
              <a:t>DA PRODUÇÃO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09120"/>
          </a:xfrm>
        </p:spPr>
        <p:txBody>
          <a:bodyPr>
            <a:normAutofit/>
          </a:bodyPr>
          <a:lstStyle/>
          <a:p>
            <a:r>
              <a:rPr lang="pt-BR" dirty="0" smtClean="0"/>
              <a:t>Antes de resolver, é preciso </a:t>
            </a:r>
            <a:r>
              <a:rPr lang="pt-BR" u="sng" dirty="0" smtClean="0"/>
              <a:t>modelar de maneira eficiente</a:t>
            </a:r>
            <a:r>
              <a:rPr lang="pt-BR" dirty="0" smtClean="0"/>
              <a:t>, de acordo com o contexto estudado;</a:t>
            </a:r>
          </a:p>
          <a:p>
            <a:endParaRPr lang="pt-BR" dirty="0"/>
          </a:p>
          <a:p>
            <a:r>
              <a:rPr lang="pt-BR" dirty="0" smtClean="0"/>
              <a:t>Existem alguns </a:t>
            </a:r>
            <a:r>
              <a:rPr lang="pt-BR" dirty="0"/>
              <a:t>modelos de </a:t>
            </a:r>
            <a:r>
              <a:rPr lang="pt-BR" dirty="0" err="1"/>
              <a:t>programaç</a:t>
            </a:r>
            <a:r>
              <a:rPr lang="pt-BR" dirty="0" err="1" smtClean="0"/>
              <a:t>ão</a:t>
            </a:r>
            <a:r>
              <a:rPr lang="pt-BR" dirty="0" smtClean="0"/>
              <a:t>, os quais </a:t>
            </a:r>
            <a:r>
              <a:rPr lang="pt-BR" dirty="0"/>
              <a:t>cabe destacar: </a:t>
            </a:r>
            <a:r>
              <a:rPr lang="pt-BR" dirty="0" err="1"/>
              <a:t>Flow</a:t>
            </a:r>
            <a:r>
              <a:rPr lang="pt-BR" dirty="0"/>
              <a:t>-shop </a:t>
            </a:r>
            <a:r>
              <a:rPr lang="pt-BR" dirty="0" err="1"/>
              <a:t>Scheduling</a:t>
            </a:r>
            <a:r>
              <a:rPr lang="pt-BR" dirty="0"/>
              <a:t> (FS), </a:t>
            </a:r>
            <a:r>
              <a:rPr lang="pt-BR" dirty="0" err="1"/>
              <a:t>Job</a:t>
            </a:r>
            <a:r>
              <a:rPr lang="pt-BR" dirty="0"/>
              <a:t>-shop </a:t>
            </a:r>
            <a:r>
              <a:rPr lang="pt-BR" dirty="0" err="1"/>
              <a:t>Scheduling</a:t>
            </a:r>
            <a:r>
              <a:rPr lang="pt-BR" dirty="0"/>
              <a:t> (JS), Open-shop </a:t>
            </a:r>
            <a:r>
              <a:rPr lang="pt-BR" dirty="0" err="1"/>
              <a:t>Scheduling</a:t>
            </a:r>
            <a:r>
              <a:rPr lang="pt-BR" dirty="0"/>
              <a:t> (OS) e </a:t>
            </a:r>
            <a:r>
              <a:rPr lang="pt-BR" dirty="0" err="1"/>
              <a:t>Flexible</a:t>
            </a:r>
            <a:r>
              <a:rPr lang="pt-BR" dirty="0"/>
              <a:t> </a:t>
            </a:r>
            <a:r>
              <a:rPr lang="pt-BR" dirty="0" err="1"/>
              <a:t>Job</a:t>
            </a:r>
            <a:r>
              <a:rPr lang="pt-BR" dirty="0"/>
              <a:t>-shop </a:t>
            </a:r>
            <a:r>
              <a:rPr lang="pt-BR" dirty="0" err="1"/>
              <a:t>Scheduling</a:t>
            </a:r>
            <a:r>
              <a:rPr lang="pt-BR" dirty="0"/>
              <a:t> (FJSP)</a:t>
            </a:r>
          </a:p>
          <a:p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5695874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PROPOSTA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/>
          </a:bodyPr>
          <a:lstStyle/>
          <a:p>
            <a:r>
              <a:rPr lang="pt-BR" b="1" u="sng" dirty="0" smtClean="0"/>
              <a:t>Resultado 10x10:</a:t>
            </a:r>
          </a:p>
          <a:p>
            <a:endParaRPr lang="pt-BR" dirty="0" smtClean="0"/>
          </a:p>
          <a:p>
            <a:endParaRPr lang="pt-BR" b="1" dirty="0"/>
          </a:p>
          <a:p>
            <a:pPr lvl="2"/>
            <a:endParaRPr lang="pt-BR" dirty="0"/>
          </a:p>
          <a:p>
            <a:pPr lvl="1"/>
            <a:endParaRPr lang="pt-BR" dirty="0" smtClean="0"/>
          </a:p>
          <a:p>
            <a:pPr lvl="2"/>
            <a:endParaRPr lang="pt-BR" dirty="0" smtClean="0"/>
          </a:p>
          <a:p>
            <a:pPr lvl="2"/>
            <a:endParaRPr lang="pt-BR" dirty="0" smtClean="0"/>
          </a:p>
          <a:p>
            <a:pPr lvl="1"/>
            <a:endParaRPr lang="pt-BR" dirty="0" smtClean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0529" y="2924944"/>
            <a:ext cx="4608513" cy="3456384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936" y="2654915"/>
            <a:ext cx="5256583" cy="3942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452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PROPOSTA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4546848" cy="1324744"/>
          </a:xfrm>
        </p:spPr>
        <p:txBody>
          <a:bodyPr>
            <a:normAutofit fontScale="70000" lnSpcReduction="20000"/>
          </a:bodyPr>
          <a:lstStyle/>
          <a:p>
            <a:r>
              <a:rPr lang="pt-BR" sz="2600" b="1" u="sng" dirty="0" smtClean="0"/>
              <a:t>Resultado 15x10:</a:t>
            </a:r>
          </a:p>
          <a:p>
            <a:endParaRPr lang="pt-BR" sz="2600" b="1" u="sng" dirty="0"/>
          </a:p>
          <a:p>
            <a:pPr lvl="1"/>
            <a:r>
              <a:rPr lang="pt-BR" sz="2300" dirty="0" smtClean="0"/>
              <a:t>Melhor </a:t>
            </a:r>
            <a:r>
              <a:rPr lang="pt-BR" sz="2300" dirty="0" err="1" smtClean="0"/>
              <a:t>makespan</a:t>
            </a:r>
            <a:r>
              <a:rPr lang="pt-BR" sz="2300" dirty="0" smtClean="0"/>
              <a:t>: </a:t>
            </a:r>
            <a:r>
              <a:rPr lang="pt-BR" sz="2300" b="1" dirty="0" smtClean="0"/>
              <a:t>...</a:t>
            </a:r>
          </a:p>
          <a:p>
            <a:pPr lvl="1"/>
            <a:r>
              <a:rPr lang="pt-BR" sz="2300" dirty="0" smtClean="0"/>
              <a:t>Atingiu o benchmark: </a:t>
            </a:r>
            <a:r>
              <a:rPr lang="pt-BR" sz="2300" b="1" dirty="0" smtClean="0"/>
              <a:t>NÃO</a:t>
            </a:r>
          </a:p>
          <a:p>
            <a:pPr lvl="1"/>
            <a:r>
              <a:rPr lang="pt-BR" sz="2300" dirty="0" smtClean="0"/>
              <a:t>Margem de aceite*: </a:t>
            </a:r>
            <a:r>
              <a:rPr lang="pt-BR" sz="2300" b="1" dirty="0" smtClean="0"/>
              <a:t>SIM</a:t>
            </a:r>
          </a:p>
          <a:p>
            <a:endParaRPr lang="pt-BR" dirty="0" smtClean="0"/>
          </a:p>
          <a:p>
            <a:endParaRPr lang="pt-BR" b="1" dirty="0"/>
          </a:p>
          <a:p>
            <a:pPr lvl="2"/>
            <a:endParaRPr lang="pt-BR" dirty="0"/>
          </a:p>
          <a:p>
            <a:pPr lvl="1"/>
            <a:endParaRPr lang="pt-BR" dirty="0" smtClean="0"/>
          </a:p>
          <a:p>
            <a:pPr lvl="2"/>
            <a:endParaRPr lang="pt-BR" dirty="0" smtClean="0"/>
          </a:p>
          <a:p>
            <a:pPr lvl="2"/>
            <a:endParaRPr lang="pt-BR" dirty="0" smtClean="0"/>
          </a:p>
          <a:p>
            <a:pPr lvl="1"/>
            <a:endParaRPr lang="pt-BR" dirty="0" smtClean="0"/>
          </a:p>
        </p:txBody>
      </p:sp>
      <p:graphicFrame>
        <p:nvGraphicFramePr>
          <p:cNvPr id="4" name="Tabe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07619"/>
              </p:ext>
            </p:extLst>
          </p:nvPr>
        </p:nvGraphicFramePr>
        <p:xfrm>
          <a:off x="971600" y="2996952"/>
          <a:ext cx="2808312" cy="37084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872208"/>
                <a:gridCol w="936104"/>
              </a:tblGrid>
              <a:tr h="370840">
                <a:tc>
                  <a:txBody>
                    <a:bodyPr/>
                    <a:lstStyle/>
                    <a:p>
                      <a:r>
                        <a:rPr lang="pt-BR" sz="1400" dirty="0" smtClean="0"/>
                        <a:t>PARÂMETRO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smtClean="0"/>
                        <a:t>VALOR</a:t>
                      </a:r>
                      <a:endParaRPr lang="pt-BR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pt-BR" sz="1400" dirty="0" smtClean="0"/>
                        <a:t>(PSO) Iterações PSO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smtClean="0"/>
                        <a:t>30</a:t>
                      </a:r>
                      <a:endParaRPr lang="pt-BR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pt-BR" sz="1400" dirty="0" smtClean="0"/>
                        <a:t>(PSO) Tam. da nuvem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smtClean="0"/>
                        <a:t>100</a:t>
                      </a:r>
                      <a:endParaRPr lang="pt-BR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pt-BR" sz="1400" dirty="0" smtClean="0"/>
                        <a:t>(PSO) Fator</a:t>
                      </a:r>
                      <a:r>
                        <a:rPr lang="pt-BR" sz="1400" baseline="0" dirty="0" smtClean="0"/>
                        <a:t> inércia (</a:t>
                      </a:r>
                      <a:r>
                        <a:rPr lang="pt-BR" sz="1400" baseline="0" dirty="0" err="1" smtClean="0"/>
                        <a:t>w</a:t>
                      </a:r>
                      <a:r>
                        <a:rPr lang="pt-BR" sz="1400" baseline="0" dirty="0" smtClean="0"/>
                        <a:t>) 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smtClean="0"/>
                        <a:t>0.4~1.2</a:t>
                      </a:r>
                      <a:endParaRPr lang="pt-BR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pt-BR" sz="1400" dirty="0" smtClean="0"/>
                        <a:t>(PSO) C1 = C2</a:t>
                      </a:r>
                      <a:r>
                        <a:rPr lang="pt-BR" sz="1400" baseline="0" dirty="0" smtClean="0"/>
                        <a:t> 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smtClean="0"/>
                        <a:t>2</a:t>
                      </a:r>
                      <a:endParaRPr lang="pt-BR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pt-BR" sz="1400" dirty="0" smtClean="0"/>
                        <a:t>Recursos </a:t>
                      </a:r>
                      <a:r>
                        <a:rPr lang="pt-BR" sz="1400" baseline="0" dirty="0" smtClean="0"/>
                        <a:t>descartados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smtClean="0"/>
                        <a:t>4</a:t>
                      </a:r>
                      <a:endParaRPr lang="pt-BR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ro-RO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(SA) Temp. </a:t>
                      </a:r>
                      <a:r>
                        <a:rPr lang="ro-RO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Inicial</a:t>
                      </a:r>
                      <a:endParaRPr lang="de-DE" sz="1400" b="0" i="0" u="none" strike="noStrike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smtClean="0"/>
                        <a:t>10</a:t>
                      </a:r>
                      <a:endParaRPr lang="pt-BR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(SA) </a:t>
                      </a:r>
                      <a:r>
                        <a:rPr lang="de-DE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Temp</a:t>
                      </a:r>
                      <a:r>
                        <a:rPr lang="de-DE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 Final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0.01</a:t>
                      </a:r>
                      <a:endParaRPr lang="pt-BR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(SA) </a:t>
                      </a:r>
                      <a:r>
                        <a:rPr lang="de-DE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Fator</a:t>
                      </a:r>
                      <a:r>
                        <a:rPr lang="de-DE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de </a:t>
                      </a:r>
                      <a:r>
                        <a:rPr lang="de-DE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resfr</a:t>
                      </a:r>
                      <a:r>
                        <a:rPr lang="de-DE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0.95</a:t>
                      </a:r>
                      <a:endParaRPr lang="pt-BR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dirty="0" smtClean="0"/>
                        <a:t>(SA) Iter. por temp.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smtClean="0"/>
                        <a:t>20</a:t>
                      </a:r>
                      <a:endParaRPr lang="pt-BR" sz="1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Retângulo 4"/>
          <p:cNvSpPr/>
          <p:nvPr/>
        </p:nvSpPr>
        <p:spPr>
          <a:xfrm>
            <a:off x="5004048" y="6581001"/>
            <a:ext cx="415639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pt-BR" sz="1200" i="1" dirty="0" smtClean="0"/>
              <a:t>* Valor obtido no máximo 10</a:t>
            </a:r>
            <a:r>
              <a:rPr lang="pt-BR" sz="1200" i="1" dirty="0"/>
              <a:t>% </a:t>
            </a:r>
            <a:r>
              <a:rPr lang="pt-BR" sz="1200" i="1" dirty="0" smtClean="0"/>
              <a:t>acima do benchmark conhecido </a:t>
            </a:r>
            <a:endParaRPr lang="pt-BR" sz="1200" i="1" dirty="0"/>
          </a:p>
        </p:txBody>
      </p:sp>
    </p:spTree>
    <p:extLst>
      <p:ext uri="{BB962C8B-B14F-4D97-AF65-F5344CB8AC3E}">
        <p14:creationId xmlns:p14="http://schemas.microsoft.com/office/powerpoint/2010/main" val="584627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PROPOSTA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/>
          </a:bodyPr>
          <a:lstStyle/>
          <a:p>
            <a:r>
              <a:rPr lang="pt-BR" b="1" u="sng" dirty="0" smtClean="0"/>
              <a:t>Resultado 15x10:</a:t>
            </a:r>
          </a:p>
          <a:p>
            <a:endParaRPr lang="pt-BR" dirty="0" smtClean="0"/>
          </a:p>
          <a:p>
            <a:endParaRPr lang="pt-BR" b="1" dirty="0"/>
          </a:p>
          <a:p>
            <a:pPr lvl="2"/>
            <a:endParaRPr lang="pt-BR" dirty="0"/>
          </a:p>
          <a:p>
            <a:pPr lvl="1"/>
            <a:endParaRPr lang="pt-BR" dirty="0" smtClean="0"/>
          </a:p>
          <a:p>
            <a:pPr lvl="2"/>
            <a:endParaRPr lang="pt-BR" dirty="0" smtClean="0"/>
          </a:p>
          <a:p>
            <a:pPr lvl="2"/>
            <a:endParaRPr lang="pt-BR" dirty="0" smtClean="0"/>
          </a:p>
          <a:p>
            <a:pPr lvl="1"/>
            <a:endParaRPr lang="pt-BR" dirty="0" smtClean="0"/>
          </a:p>
        </p:txBody>
      </p:sp>
    </p:spTree>
    <p:extLst>
      <p:ext uri="{BB962C8B-B14F-4D97-AF65-F5344CB8AC3E}">
        <p14:creationId xmlns:p14="http://schemas.microsoft.com/office/powerpoint/2010/main" val="1101514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TÓPICOS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Introdução</a:t>
            </a:r>
          </a:p>
          <a:p>
            <a:r>
              <a:rPr lang="pt-BR" dirty="0" smtClean="0"/>
              <a:t>Problema</a:t>
            </a:r>
          </a:p>
          <a:p>
            <a:r>
              <a:rPr lang="pt-BR" dirty="0" smtClean="0"/>
              <a:t>Objetivos</a:t>
            </a:r>
          </a:p>
          <a:p>
            <a:r>
              <a:rPr lang="pt-BR" dirty="0" smtClean="0"/>
              <a:t>Conceitos Gerais</a:t>
            </a:r>
          </a:p>
          <a:p>
            <a:r>
              <a:rPr lang="pt-BR" dirty="0" smtClean="0"/>
              <a:t>Trabalhos Relacionados</a:t>
            </a:r>
          </a:p>
          <a:p>
            <a:r>
              <a:rPr lang="pt-BR" dirty="0" smtClean="0"/>
              <a:t>Proposta</a:t>
            </a:r>
          </a:p>
          <a:p>
            <a:r>
              <a:rPr lang="pt-BR" b="1" dirty="0" smtClean="0">
                <a:solidFill>
                  <a:schemeClr val="accent6">
                    <a:lumMod val="75000"/>
                  </a:schemeClr>
                </a:solidFill>
              </a:rPr>
              <a:t>Considerações Finais</a:t>
            </a:r>
            <a:endParaRPr lang="pt-BR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4630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CONSIDERAÇÕES FINAIS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pt-BR" b="1" dirty="0" smtClean="0"/>
              <a:t>Algoritmo PSO proposto:</a:t>
            </a:r>
          </a:p>
          <a:p>
            <a:endParaRPr lang="pt-BR" b="1" dirty="0" smtClean="0"/>
          </a:p>
          <a:p>
            <a:pPr lvl="1"/>
            <a:r>
              <a:rPr lang="pt-BR" dirty="0" smtClean="0"/>
              <a:t>Teve desempenho aceitável no que tange a função objetivo </a:t>
            </a:r>
            <a:r>
              <a:rPr lang="pt-BR" i="1" dirty="0" smtClean="0"/>
              <a:t>(</a:t>
            </a:r>
            <a:r>
              <a:rPr lang="pt-BR" i="1" dirty="0" err="1" smtClean="0"/>
              <a:t>makespan</a:t>
            </a:r>
            <a:r>
              <a:rPr lang="pt-BR" i="1" dirty="0" smtClean="0"/>
              <a:t>) </a:t>
            </a:r>
            <a:r>
              <a:rPr lang="pt-BR" dirty="0" smtClean="0"/>
              <a:t>para as 3 bases consideradas;</a:t>
            </a:r>
          </a:p>
          <a:p>
            <a:pPr lvl="2"/>
            <a:r>
              <a:rPr lang="pt-BR" dirty="0" smtClean="0"/>
              <a:t>Atingiu benchmark na base 8x8;</a:t>
            </a:r>
          </a:p>
          <a:p>
            <a:pPr lvl="2"/>
            <a:r>
              <a:rPr lang="pt-BR" dirty="0" smtClean="0"/>
              <a:t>Ficou dentro da margem de aceite estabelecida para os demais (10x10 e 15x10);</a:t>
            </a:r>
            <a:endParaRPr lang="pt-BR" dirty="0"/>
          </a:p>
          <a:p>
            <a:pPr lvl="1"/>
            <a:r>
              <a:rPr lang="pt-BR" dirty="0" smtClean="0"/>
              <a:t>Computacionalmente custoso;</a:t>
            </a:r>
          </a:p>
          <a:p>
            <a:pPr lvl="2"/>
            <a:r>
              <a:rPr lang="pt-BR" dirty="0"/>
              <a:t>Código não otimizado (paralelismo);</a:t>
            </a:r>
          </a:p>
          <a:p>
            <a:pPr lvl="2"/>
            <a:r>
              <a:rPr lang="pt-BR" dirty="0" smtClean="0"/>
              <a:t>Busca local e</a:t>
            </a:r>
            <a:r>
              <a:rPr lang="pt-BR" b="1" dirty="0" smtClean="0"/>
              <a:t> função de vizinhança</a:t>
            </a:r>
            <a:r>
              <a:rPr lang="pt-BR" dirty="0" smtClean="0"/>
              <a:t> tem um papel fundamental neste quesito;</a:t>
            </a:r>
          </a:p>
          <a:p>
            <a:endParaRPr lang="pt-BR" dirty="0" smtClean="0"/>
          </a:p>
        </p:txBody>
      </p:sp>
    </p:spTree>
    <p:extLst>
      <p:ext uri="{BB962C8B-B14F-4D97-AF65-F5344CB8AC3E}">
        <p14:creationId xmlns:p14="http://schemas.microsoft.com/office/powerpoint/2010/main" val="2073254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CONSIDERAÇÕES FINAIS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484983"/>
          </a:xfrm>
        </p:spPr>
        <p:txBody>
          <a:bodyPr>
            <a:normAutofit fontScale="92500" lnSpcReduction="20000"/>
          </a:bodyPr>
          <a:lstStyle/>
          <a:p>
            <a:r>
              <a:rPr lang="pt-BR" b="1" u="sng" dirty="0" smtClean="0"/>
              <a:t>Trabalhos futuros:</a:t>
            </a:r>
          </a:p>
          <a:p>
            <a:endParaRPr lang="pt-BR" b="1" u="sng" dirty="0" smtClean="0"/>
          </a:p>
          <a:p>
            <a:pPr lvl="1"/>
            <a:r>
              <a:rPr lang="pt-BR" dirty="0" smtClean="0"/>
              <a:t>Função de </a:t>
            </a:r>
            <a:r>
              <a:rPr lang="pt-BR" b="1" dirty="0" smtClean="0"/>
              <a:t>Vizinhança</a:t>
            </a:r>
            <a:r>
              <a:rPr lang="pt-BR" dirty="0" smtClean="0"/>
              <a:t>;</a:t>
            </a:r>
          </a:p>
          <a:p>
            <a:pPr lvl="2"/>
            <a:r>
              <a:rPr lang="pt-BR" dirty="0" smtClean="0"/>
              <a:t>Swap de </a:t>
            </a:r>
            <a:r>
              <a:rPr lang="pt-BR" b="1" dirty="0" smtClean="0"/>
              <a:t>1-par de operações </a:t>
            </a:r>
            <a:r>
              <a:rPr lang="pt-BR" dirty="0" smtClean="0"/>
              <a:t>por máquina aleatória se mostra computacionalmente pouco eficiente;</a:t>
            </a:r>
          </a:p>
          <a:p>
            <a:pPr lvl="3"/>
            <a:r>
              <a:rPr lang="pt-BR" dirty="0" smtClean="0"/>
              <a:t>Exige em média </a:t>
            </a:r>
            <a:r>
              <a:rPr lang="pt-BR" b="1" dirty="0" smtClean="0"/>
              <a:t>800~1.000 iterações </a:t>
            </a:r>
            <a:r>
              <a:rPr lang="pt-BR" dirty="0" smtClean="0"/>
              <a:t>do SA para uma resultado aceitável (melhoria da solução original);</a:t>
            </a:r>
          </a:p>
          <a:p>
            <a:pPr lvl="2"/>
            <a:r>
              <a:rPr lang="pt-BR" dirty="0" smtClean="0"/>
              <a:t>Alternativa:</a:t>
            </a:r>
          </a:p>
          <a:p>
            <a:pPr lvl="3"/>
            <a:r>
              <a:rPr lang="pt-BR" dirty="0" smtClean="0"/>
              <a:t>Vizinhança baseada em </a:t>
            </a:r>
            <a:r>
              <a:rPr lang="pt-BR" b="1" dirty="0" smtClean="0"/>
              <a:t>caminho crítico </a:t>
            </a:r>
            <a:r>
              <a:rPr lang="pt-BR" dirty="0" smtClean="0"/>
              <a:t>(</a:t>
            </a:r>
            <a:r>
              <a:rPr lang="pt-BR" dirty="0" err="1" smtClean="0"/>
              <a:t>Mastrolilli</a:t>
            </a:r>
            <a:r>
              <a:rPr lang="pt-BR" dirty="0" smtClean="0"/>
              <a:t> </a:t>
            </a:r>
            <a:r>
              <a:rPr lang="pt-BR" dirty="0"/>
              <a:t>e </a:t>
            </a:r>
            <a:r>
              <a:rPr lang="pt-BR" dirty="0" err="1" smtClean="0"/>
              <a:t>Gambardella</a:t>
            </a:r>
            <a:r>
              <a:rPr lang="pt-BR" dirty="0" smtClean="0"/>
              <a:t>, 2000</a:t>
            </a:r>
            <a:r>
              <a:rPr lang="pt-BR" dirty="0"/>
              <a:t>)</a:t>
            </a:r>
            <a:r>
              <a:rPr lang="pt-BR" dirty="0" smtClean="0"/>
              <a:t>;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0521" y="4714194"/>
            <a:ext cx="4489382" cy="2143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164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CONSIDERAÇÕES FINAIS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260847"/>
          </a:xfrm>
        </p:spPr>
        <p:txBody>
          <a:bodyPr>
            <a:normAutofit fontScale="77500" lnSpcReduction="20000"/>
          </a:bodyPr>
          <a:lstStyle/>
          <a:p>
            <a:r>
              <a:rPr lang="pt-BR" b="1" u="sng" dirty="0"/>
              <a:t>Trabalhos futuros:</a:t>
            </a:r>
          </a:p>
          <a:p>
            <a:endParaRPr lang="pt-BR" dirty="0" smtClean="0"/>
          </a:p>
          <a:p>
            <a:pPr lvl="1"/>
            <a:r>
              <a:rPr lang="pt-BR" dirty="0" smtClean="0"/>
              <a:t>Fator de Inércia Adaptativo Individual (AIW-PSO);</a:t>
            </a:r>
          </a:p>
          <a:p>
            <a:pPr lvl="2"/>
            <a:r>
              <a:rPr lang="pt-BR" dirty="0" smtClean="0"/>
              <a:t>Peso </a:t>
            </a:r>
            <a:r>
              <a:rPr lang="pt-BR" dirty="0"/>
              <a:t>de Inércia </a:t>
            </a:r>
            <a:r>
              <a:rPr lang="pt-BR" dirty="0" smtClean="0"/>
              <a:t>Baseado nos </a:t>
            </a:r>
            <a:r>
              <a:rPr lang="pt-BR" b="1" dirty="0" smtClean="0"/>
              <a:t>Melhores</a:t>
            </a:r>
            <a:r>
              <a:rPr lang="pt-BR" dirty="0"/>
              <a:t>, </a:t>
            </a:r>
            <a:r>
              <a:rPr lang="pt-BR" b="1" dirty="0"/>
              <a:t>Piores</a:t>
            </a:r>
            <a:r>
              <a:rPr lang="pt-BR" dirty="0"/>
              <a:t> e </a:t>
            </a:r>
            <a:r>
              <a:rPr lang="pt-BR" b="1" dirty="0" smtClean="0"/>
              <a:t>Aptidão Individual </a:t>
            </a:r>
            <a:r>
              <a:rPr lang="pt-BR" dirty="0" smtClean="0"/>
              <a:t>da Nuvem de Partículas.</a:t>
            </a:r>
          </a:p>
          <a:p>
            <a:pPr lvl="2"/>
            <a:r>
              <a:rPr lang="pt-BR" dirty="0" smtClean="0"/>
              <a:t>Otimiza a </a:t>
            </a:r>
            <a:r>
              <a:rPr lang="pt-BR" b="1" dirty="0" smtClean="0"/>
              <a:t>convergência</a:t>
            </a:r>
            <a:r>
              <a:rPr lang="pt-BR" dirty="0" smtClean="0"/>
              <a:t> do PSO;</a:t>
            </a:r>
          </a:p>
          <a:p>
            <a:pPr lvl="2"/>
            <a:r>
              <a:rPr lang="pt-BR" dirty="0"/>
              <a:t>Proposto para </a:t>
            </a:r>
            <a:r>
              <a:rPr lang="pt-BR" b="1" dirty="0"/>
              <a:t>problemas contínuos</a:t>
            </a:r>
            <a:r>
              <a:rPr lang="pt-BR" dirty="0"/>
              <a:t> (SPAVIERI et. al, 2015);</a:t>
            </a:r>
          </a:p>
          <a:p>
            <a:pPr lvl="1"/>
            <a:endParaRPr lang="pt-BR" dirty="0" smtClean="0"/>
          </a:p>
          <a:p>
            <a:pPr lvl="1"/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405" y="3933056"/>
            <a:ext cx="4186249" cy="2824364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4" y="3861047"/>
            <a:ext cx="3897292" cy="2891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015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b="1" dirty="0"/>
              <a:t>Fator de Inércia Adaptativo Individual (</a:t>
            </a:r>
            <a:r>
              <a:rPr lang="pt-BR" b="1" dirty="0" smtClean="0"/>
              <a:t>AIW-PSO);</a:t>
            </a:r>
            <a:endParaRPr lang="pt-BR" b="1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2996952"/>
            <a:ext cx="4608512" cy="3456384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992" y="2996952"/>
            <a:ext cx="4608512" cy="3456384"/>
          </a:xfrm>
          <a:prstGeom prst="rect">
            <a:avLst/>
          </a:prstGeom>
        </p:spPr>
      </p:pic>
      <p:sp>
        <p:nvSpPr>
          <p:cNvPr id="8" name="CaixaDeTexto 7"/>
          <p:cNvSpPr txBox="1"/>
          <p:nvPr/>
        </p:nvSpPr>
        <p:spPr>
          <a:xfrm>
            <a:off x="3613404" y="1746237"/>
            <a:ext cx="19171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i="1" dirty="0" smtClean="0"/>
              <a:t>CENÁRIO FJSP-8x8</a:t>
            </a:r>
            <a:endParaRPr lang="pt-BR" b="1" i="1" dirty="0"/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229" y="2674065"/>
            <a:ext cx="2112640" cy="535814"/>
          </a:xfrm>
          <a:prstGeom prst="rect">
            <a:avLst/>
          </a:prstGeom>
        </p:spPr>
      </p:pic>
      <p:sp>
        <p:nvSpPr>
          <p:cNvPr id="10" name="CaixaDeTexto 9"/>
          <p:cNvSpPr txBox="1"/>
          <p:nvPr/>
        </p:nvSpPr>
        <p:spPr>
          <a:xfrm>
            <a:off x="1506666" y="2352553"/>
            <a:ext cx="16257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u="sng" dirty="0" smtClean="0"/>
              <a:t>XIA; WU (2005)</a:t>
            </a:r>
            <a:endParaRPr lang="pt-BR" u="sng" dirty="0"/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9545" y="2718527"/>
            <a:ext cx="2205428" cy="446889"/>
          </a:xfrm>
          <a:prstGeom prst="rect">
            <a:avLst/>
          </a:prstGeom>
        </p:spPr>
      </p:pic>
      <p:sp>
        <p:nvSpPr>
          <p:cNvPr id="12" name="CaixaDeTexto 11"/>
          <p:cNvSpPr txBox="1"/>
          <p:nvPr/>
        </p:nvSpPr>
        <p:spPr>
          <a:xfrm>
            <a:off x="5764703" y="2371595"/>
            <a:ext cx="229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u="sng" dirty="0" smtClean="0"/>
              <a:t>SPAVIERI et. al (2015)*</a:t>
            </a:r>
            <a:endParaRPr lang="pt-BR" u="sng" dirty="0"/>
          </a:p>
        </p:txBody>
      </p:sp>
      <p:sp>
        <p:nvSpPr>
          <p:cNvPr id="15" name="CaixaDeTexto 14"/>
          <p:cNvSpPr txBox="1"/>
          <p:nvPr/>
        </p:nvSpPr>
        <p:spPr>
          <a:xfrm>
            <a:off x="6424179" y="6570861"/>
            <a:ext cx="26843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i="1" dirty="0" smtClean="0"/>
              <a:t>* Adaptado ao contexto </a:t>
            </a:r>
            <a:r>
              <a:rPr lang="pt-BR" sz="1200" i="1" smtClean="0"/>
              <a:t>discreto do FJSP</a:t>
            </a:r>
            <a:endParaRPr lang="pt-BR" sz="1200" i="1" dirty="0"/>
          </a:p>
        </p:txBody>
      </p:sp>
    </p:spTree>
    <p:extLst>
      <p:ext uri="{BB962C8B-B14F-4D97-AF65-F5344CB8AC3E}">
        <p14:creationId xmlns:p14="http://schemas.microsoft.com/office/powerpoint/2010/main" val="1606567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b="1" dirty="0"/>
              <a:t>Fator de Inércia Adaptativo Individual (</a:t>
            </a:r>
            <a:r>
              <a:rPr lang="pt-BR" b="1" dirty="0" smtClean="0"/>
              <a:t>AIW-PSO);</a:t>
            </a:r>
            <a:endParaRPr lang="pt-BR" b="1" dirty="0"/>
          </a:p>
        </p:txBody>
      </p:sp>
      <p:sp>
        <p:nvSpPr>
          <p:cNvPr id="8" name="CaixaDeTexto 7"/>
          <p:cNvSpPr txBox="1"/>
          <p:nvPr/>
        </p:nvSpPr>
        <p:spPr>
          <a:xfrm>
            <a:off x="3496385" y="1740525"/>
            <a:ext cx="2151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b="1" i="1" smtClean="0"/>
              <a:t>CENÁRIO FJSP-10x10</a:t>
            </a:r>
            <a:endParaRPr lang="pt-BR" b="1" i="1" dirty="0"/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229" y="2674065"/>
            <a:ext cx="2112640" cy="535814"/>
          </a:xfrm>
          <a:prstGeom prst="rect">
            <a:avLst/>
          </a:prstGeom>
        </p:spPr>
      </p:pic>
      <p:sp>
        <p:nvSpPr>
          <p:cNvPr id="10" name="CaixaDeTexto 9"/>
          <p:cNvSpPr txBox="1"/>
          <p:nvPr/>
        </p:nvSpPr>
        <p:spPr>
          <a:xfrm>
            <a:off x="1506666" y="2352553"/>
            <a:ext cx="16257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u="sng" dirty="0" smtClean="0"/>
              <a:t>XIA; WU (2005)</a:t>
            </a:r>
            <a:endParaRPr lang="pt-BR" u="sng" dirty="0"/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9545" y="2718527"/>
            <a:ext cx="2205428" cy="446889"/>
          </a:xfrm>
          <a:prstGeom prst="rect">
            <a:avLst/>
          </a:prstGeom>
        </p:spPr>
      </p:pic>
      <p:sp>
        <p:nvSpPr>
          <p:cNvPr id="12" name="CaixaDeTexto 11"/>
          <p:cNvSpPr txBox="1"/>
          <p:nvPr/>
        </p:nvSpPr>
        <p:spPr>
          <a:xfrm>
            <a:off x="5764703" y="2371595"/>
            <a:ext cx="229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u="sng" dirty="0" smtClean="0"/>
              <a:t>SPAVIERI et. al (2015)*</a:t>
            </a:r>
            <a:endParaRPr lang="pt-BR" u="sng" dirty="0"/>
          </a:p>
        </p:txBody>
      </p:sp>
      <p:sp>
        <p:nvSpPr>
          <p:cNvPr id="15" name="CaixaDeTexto 14"/>
          <p:cNvSpPr txBox="1"/>
          <p:nvPr/>
        </p:nvSpPr>
        <p:spPr>
          <a:xfrm>
            <a:off x="6424179" y="6570861"/>
            <a:ext cx="26843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i="1" dirty="0" smtClean="0"/>
              <a:t>* Adaptado ao contexto </a:t>
            </a:r>
            <a:r>
              <a:rPr lang="pt-BR" sz="1200" i="1" smtClean="0"/>
              <a:t>discreto do FJSP</a:t>
            </a:r>
            <a:endParaRPr lang="pt-BR" sz="1200" i="1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8" y="3165416"/>
            <a:ext cx="4499992" cy="3374995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13" y="3162605"/>
            <a:ext cx="4435479" cy="3326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065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CONSIDERAÇÕES FINAIS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5144"/>
          </a:xfrm>
        </p:spPr>
        <p:txBody>
          <a:bodyPr>
            <a:normAutofit/>
          </a:bodyPr>
          <a:lstStyle/>
          <a:p>
            <a:r>
              <a:rPr lang="pt-BR" b="1" u="sng" dirty="0"/>
              <a:t>Trabalhos futuros:</a:t>
            </a:r>
          </a:p>
          <a:p>
            <a:pPr lvl="1"/>
            <a:endParaRPr lang="pt-BR" b="1" dirty="0" smtClean="0"/>
          </a:p>
          <a:p>
            <a:pPr lvl="1"/>
            <a:r>
              <a:rPr lang="pt-BR" b="1" dirty="0" smtClean="0"/>
              <a:t>Otimização</a:t>
            </a:r>
            <a:r>
              <a:rPr lang="pt-BR" dirty="0" smtClean="0"/>
              <a:t> do algoritmo</a:t>
            </a:r>
            <a:r>
              <a:rPr lang="pt-BR" dirty="0" smtClean="0"/>
              <a:t>;</a:t>
            </a:r>
          </a:p>
          <a:p>
            <a:pPr lvl="2"/>
            <a:r>
              <a:rPr lang="pt-BR" dirty="0" smtClean="0"/>
              <a:t>Controle </a:t>
            </a:r>
            <a:r>
              <a:rPr lang="pt-BR" dirty="0" err="1" smtClean="0"/>
              <a:t>antiestagnação</a:t>
            </a:r>
            <a:r>
              <a:rPr lang="pt-BR" smtClean="0"/>
              <a:t>;</a:t>
            </a:r>
            <a:endParaRPr lang="pt-BR" dirty="0" smtClean="0"/>
          </a:p>
          <a:p>
            <a:pPr lvl="2"/>
            <a:r>
              <a:rPr lang="pt-BR" dirty="0"/>
              <a:t>Validação de operações </a:t>
            </a:r>
            <a:r>
              <a:rPr lang="pt-BR" dirty="0" smtClean="0"/>
              <a:t>iterativas</a:t>
            </a:r>
            <a:r>
              <a:rPr lang="pt-BR" dirty="0"/>
              <a:t>;</a:t>
            </a:r>
            <a:endParaRPr lang="pt-BR" dirty="0" smtClean="0"/>
          </a:p>
          <a:p>
            <a:pPr lvl="2"/>
            <a:r>
              <a:rPr lang="pt-BR" dirty="0" smtClean="0"/>
              <a:t>Paralelismo;</a:t>
            </a:r>
          </a:p>
          <a:p>
            <a:pPr lvl="2"/>
            <a:r>
              <a:rPr lang="pt-BR" dirty="0" smtClean="0"/>
              <a:t>Ajuste de parâmetros de acordo com a sensibilidade dos testes;</a:t>
            </a:r>
          </a:p>
          <a:p>
            <a:pPr lvl="2"/>
            <a:r>
              <a:rPr lang="pt-BR" dirty="0" smtClean="0"/>
              <a:t>Etc.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67039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b="1" dirty="0" smtClean="0"/>
              <a:t>MODELOS DE PROGRAMAÇÃO </a:t>
            </a:r>
            <a:br>
              <a:rPr lang="pt-BR" b="1" dirty="0" smtClean="0"/>
            </a:br>
            <a:r>
              <a:rPr lang="pt-BR" b="1" dirty="0" smtClean="0"/>
              <a:t>DA PRODUÇÃO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800"/>
          </a:xfrm>
        </p:spPr>
        <p:txBody>
          <a:bodyPr>
            <a:normAutofit fontScale="70000" lnSpcReduction="20000"/>
          </a:bodyPr>
          <a:lstStyle/>
          <a:p>
            <a:r>
              <a:rPr lang="pt-BR" b="1" dirty="0" err="1" smtClean="0"/>
              <a:t>Flow</a:t>
            </a:r>
            <a:r>
              <a:rPr lang="pt-BR" b="1" dirty="0" smtClean="0"/>
              <a:t>-shop </a:t>
            </a:r>
            <a:r>
              <a:rPr lang="pt-BR" b="1" dirty="0" err="1"/>
              <a:t>Scheduling</a:t>
            </a:r>
            <a:r>
              <a:rPr lang="pt-BR" b="1" dirty="0"/>
              <a:t> (FS</a:t>
            </a:r>
            <a:r>
              <a:rPr lang="pt-BR" b="1" dirty="0" smtClean="0"/>
              <a:t>): </a:t>
            </a:r>
            <a:r>
              <a:rPr lang="pt-BR" dirty="0" err="1"/>
              <a:t>cenário</a:t>
            </a:r>
            <a:r>
              <a:rPr lang="pt-BR" dirty="0"/>
              <a:t> em que existem 𝑚 recursos e 𝑛 </a:t>
            </a:r>
            <a:r>
              <a:rPr lang="pt-BR" i="1" dirty="0" err="1"/>
              <a:t>jobs</a:t>
            </a:r>
            <a:r>
              <a:rPr lang="pt-BR" dirty="0"/>
              <a:t>, sendo que cada </a:t>
            </a:r>
            <a:r>
              <a:rPr lang="pt-BR" i="1" dirty="0" err="1"/>
              <a:t>job</a:t>
            </a:r>
            <a:r>
              <a:rPr lang="pt-BR" i="1" dirty="0"/>
              <a:t> </a:t>
            </a:r>
            <a:r>
              <a:rPr lang="pt-BR" dirty="0"/>
              <a:t>apresenta um conjunto de </a:t>
            </a:r>
            <a:r>
              <a:rPr lang="pt-BR" dirty="0" err="1"/>
              <a:t>operações</a:t>
            </a:r>
            <a:r>
              <a:rPr lang="pt-BR" dirty="0"/>
              <a:t> (</a:t>
            </a:r>
            <a:r>
              <a:rPr lang="pt-BR" dirty="0" err="1"/>
              <a:t>estágios</a:t>
            </a:r>
            <a:r>
              <a:rPr lang="pt-BR" dirty="0"/>
              <a:t> de processamento) </a:t>
            </a:r>
            <a:r>
              <a:rPr lang="pt-BR" dirty="0" err="1"/>
              <a:t>pre</a:t>
            </a:r>
            <a:r>
              <a:rPr lang="pt-BR" dirty="0"/>
              <a:t>́-ordenadas e as </a:t>
            </a:r>
            <a:r>
              <a:rPr lang="pt-BR" dirty="0" err="1"/>
              <a:t>sequências</a:t>
            </a:r>
            <a:r>
              <a:rPr lang="pt-BR" dirty="0"/>
              <a:t> de </a:t>
            </a:r>
            <a:r>
              <a:rPr lang="pt-BR" dirty="0" err="1"/>
              <a:t>execução</a:t>
            </a:r>
            <a:r>
              <a:rPr lang="pt-BR" dirty="0"/>
              <a:t> nos recursos </a:t>
            </a:r>
            <a:r>
              <a:rPr lang="pt-BR" dirty="0" err="1" smtClean="0"/>
              <a:t>disponíveis</a:t>
            </a:r>
            <a:r>
              <a:rPr lang="pt-BR" dirty="0" smtClean="0"/>
              <a:t> </a:t>
            </a:r>
            <a:r>
              <a:rPr lang="pt-BR" dirty="0" err="1"/>
              <a:t>são</a:t>
            </a:r>
            <a:r>
              <a:rPr lang="pt-BR" dirty="0"/>
              <a:t> as mesmas para todos os </a:t>
            </a:r>
            <a:r>
              <a:rPr lang="pt-BR" i="1" dirty="0" err="1"/>
              <a:t>jobs</a:t>
            </a:r>
            <a:r>
              <a:rPr lang="pt-BR" i="1" dirty="0"/>
              <a:t> </a:t>
            </a:r>
            <a:r>
              <a:rPr lang="pt-BR" dirty="0"/>
              <a:t>envolvidos; </a:t>
            </a:r>
          </a:p>
          <a:p>
            <a:endParaRPr lang="pt-BR" dirty="0" smtClean="0"/>
          </a:p>
          <a:p>
            <a:r>
              <a:rPr lang="pt-BR" b="1" dirty="0" err="1" smtClean="0"/>
              <a:t>Job</a:t>
            </a:r>
            <a:r>
              <a:rPr lang="pt-BR" b="1" dirty="0" smtClean="0"/>
              <a:t>-shop </a:t>
            </a:r>
            <a:r>
              <a:rPr lang="pt-BR" b="1" dirty="0" err="1"/>
              <a:t>Scheduling</a:t>
            </a:r>
            <a:r>
              <a:rPr lang="pt-BR" b="1" dirty="0"/>
              <a:t> (JS</a:t>
            </a:r>
            <a:r>
              <a:rPr lang="pt-BR" b="1" dirty="0" smtClean="0"/>
              <a:t>):</a:t>
            </a:r>
            <a:r>
              <a:rPr lang="pt-BR" dirty="0" smtClean="0"/>
              <a:t> </a:t>
            </a:r>
            <a:r>
              <a:rPr lang="pt-BR" dirty="0">
                <a:solidFill>
                  <a:srgbClr val="FF0000"/>
                </a:solidFill>
              </a:rPr>
              <a:t>tal forma de </a:t>
            </a:r>
            <a:r>
              <a:rPr lang="pt-BR" dirty="0" err="1">
                <a:solidFill>
                  <a:srgbClr val="FF0000"/>
                </a:solidFill>
              </a:rPr>
              <a:t>produção</a:t>
            </a:r>
            <a:r>
              <a:rPr lang="pt-BR" dirty="0">
                <a:solidFill>
                  <a:srgbClr val="FF0000"/>
                </a:solidFill>
              </a:rPr>
              <a:t> difere do anterior pelo fato de que, nesse caso, cada </a:t>
            </a:r>
            <a:r>
              <a:rPr lang="pt-BR" i="1" dirty="0" err="1">
                <a:solidFill>
                  <a:srgbClr val="FF0000"/>
                </a:solidFill>
              </a:rPr>
              <a:t>job</a:t>
            </a:r>
            <a:r>
              <a:rPr lang="pt-BR" i="1" dirty="0">
                <a:solidFill>
                  <a:srgbClr val="FF0000"/>
                </a:solidFill>
              </a:rPr>
              <a:t> </a:t>
            </a:r>
            <a:r>
              <a:rPr lang="pt-BR" dirty="0">
                <a:solidFill>
                  <a:srgbClr val="FF0000"/>
                </a:solidFill>
              </a:rPr>
              <a:t>apresenta uma </a:t>
            </a:r>
            <a:r>
              <a:rPr lang="pt-BR" dirty="0" err="1">
                <a:solidFill>
                  <a:srgbClr val="FF0000"/>
                </a:solidFill>
              </a:rPr>
              <a:t>sequência</a:t>
            </a:r>
            <a:r>
              <a:rPr lang="pt-BR" dirty="0">
                <a:solidFill>
                  <a:srgbClr val="FF0000"/>
                </a:solidFill>
              </a:rPr>
              <a:t> </a:t>
            </a:r>
            <a:r>
              <a:rPr lang="pt-BR" dirty="0" err="1">
                <a:solidFill>
                  <a:srgbClr val="FF0000"/>
                </a:solidFill>
              </a:rPr>
              <a:t>própria</a:t>
            </a:r>
            <a:r>
              <a:rPr lang="pt-BR" dirty="0">
                <a:solidFill>
                  <a:srgbClr val="FF0000"/>
                </a:solidFill>
              </a:rPr>
              <a:t> de </a:t>
            </a:r>
            <a:r>
              <a:rPr lang="pt-BR" dirty="0" err="1">
                <a:solidFill>
                  <a:srgbClr val="FF0000"/>
                </a:solidFill>
              </a:rPr>
              <a:t>execução</a:t>
            </a:r>
            <a:r>
              <a:rPr lang="pt-BR" dirty="0">
                <a:solidFill>
                  <a:srgbClr val="FF0000"/>
                </a:solidFill>
              </a:rPr>
              <a:t> de suas </a:t>
            </a:r>
            <a:r>
              <a:rPr lang="pt-BR" dirty="0" err="1">
                <a:solidFill>
                  <a:srgbClr val="FF0000"/>
                </a:solidFill>
              </a:rPr>
              <a:t>operações</a:t>
            </a:r>
            <a:r>
              <a:rPr lang="pt-BR" dirty="0">
                <a:solidFill>
                  <a:srgbClr val="FF0000"/>
                </a:solidFill>
              </a:rPr>
              <a:t> nos recursos produtivos </a:t>
            </a:r>
            <a:r>
              <a:rPr lang="pt-BR" dirty="0" err="1">
                <a:solidFill>
                  <a:srgbClr val="FF0000"/>
                </a:solidFill>
              </a:rPr>
              <a:t>disponíveis</a:t>
            </a:r>
            <a:r>
              <a:rPr lang="pt-BR" dirty="0">
                <a:solidFill>
                  <a:srgbClr val="FF0000"/>
                </a:solidFill>
              </a:rPr>
              <a:t>, podendo o recurso ser ou </a:t>
            </a:r>
            <a:r>
              <a:rPr lang="pt-BR" dirty="0" err="1">
                <a:solidFill>
                  <a:srgbClr val="FF0000"/>
                </a:solidFill>
              </a:rPr>
              <a:t>não</a:t>
            </a:r>
            <a:r>
              <a:rPr lang="pt-BR" dirty="0">
                <a:solidFill>
                  <a:srgbClr val="FF0000"/>
                </a:solidFill>
              </a:rPr>
              <a:t> compartilhado por outro </a:t>
            </a:r>
            <a:r>
              <a:rPr lang="pt-BR" i="1" dirty="0" err="1">
                <a:solidFill>
                  <a:srgbClr val="FF0000"/>
                </a:solidFill>
              </a:rPr>
              <a:t>job</a:t>
            </a:r>
            <a:r>
              <a:rPr lang="pt-BR" i="1" dirty="0">
                <a:solidFill>
                  <a:srgbClr val="FF0000"/>
                </a:solidFill>
              </a:rPr>
              <a:t> </a:t>
            </a:r>
            <a:r>
              <a:rPr lang="pt-BR" dirty="0">
                <a:solidFill>
                  <a:srgbClr val="FF0000"/>
                </a:solidFill>
              </a:rPr>
              <a:t>do sistema considerado; </a:t>
            </a:r>
            <a:r>
              <a:rPr lang="pt-BR" dirty="0"/>
              <a:t/>
            </a:r>
            <a:br>
              <a:rPr lang="pt-BR" dirty="0"/>
            </a:br>
            <a:r>
              <a:rPr lang="pt-BR" dirty="0" smtClean="0"/>
              <a:t> </a:t>
            </a:r>
          </a:p>
          <a:p>
            <a:r>
              <a:rPr lang="pt-BR" b="1" dirty="0" smtClean="0"/>
              <a:t>Open-shop </a:t>
            </a:r>
            <a:r>
              <a:rPr lang="pt-BR" b="1" dirty="0" err="1"/>
              <a:t>Scheduling</a:t>
            </a:r>
            <a:r>
              <a:rPr lang="pt-BR" b="1" dirty="0"/>
              <a:t> (OS</a:t>
            </a:r>
            <a:r>
              <a:rPr lang="pt-BR" b="1" dirty="0" smtClean="0"/>
              <a:t>): </a:t>
            </a:r>
            <a:r>
              <a:rPr lang="pt-BR" dirty="0"/>
              <a:t>este tipo de </a:t>
            </a:r>
            <a:r>
              <a:rPr lang="pt-BR" dirty="0" err="1"/>
              <a:t>produção</a:t>
            </a:r>
            <a:r>
              <a:rPr lang="pt-BR" dirty="0"/>
              <a:t> pode ser interpretado como um caso particular do JS, onde os </a:t>
            </a:r>
            <a:r>
              <a:rPr lang="pt-BR" i="1" dirty="0" err="1"/>
              <a:t>jobs</a:t>
            </a:r>
            <a:r>
              <a:rPr lang="pt-BR" i="1" dirty="0"/>
              <a:t> </a:t>
            </a:r>
            <a:r>
              <a:rPr lang="pt-BR" dirty="0"/>
              <a:t>verificados </a:t>
            </a:r>
            <a:r>
              <a:rPr lang="pt-BR" dirty="0" err="1"/>
              <a:t>não</a:t>
            </a:r>
            <a:r>
              <a:rPr lang="pt-BR" dirty="0"/>
              <a:t> apresentam </a:t>
            </a:r>
            <a:r>
              <a:rPr lang="pt-BR" dirty="0" err="1"/>
              <a:t>restrições</a:t>
            </a:r>
            <a:r>
              <a:rPr lang="pt-BR" dirty="0"/>
              <a:t> internas de ordenamento de </a:t>
            </a:r>
            <a:r>
              <a:rPr lang="pt-BR" dirty="0" err="1"/>
              <a:t>operações</a:t>
            </a:r>
            <a:r>
              <a:rPr lang="pt-BR" dirty="0"/>
              <a:t>, ou seja, suas </a:t>
            </a:r>
            <a:r>
              <a:rPr lang="pt-BR" dirty="0" err="1"/>
              <a:t>operaç</a:t>
            </a:r>
            <a:r>
              <a:rPr lang="pt-BR" dirty="0" err="1" smtClean="0"/>
              <a:t>ões</a:t>
            </a:r>
            <a:r>
              <a:rPr lang="pt-BR" dirty="0" smtClean="0"/>
              <a:t> </a:t>
            </a:r>
            <a:r>
              <a:rPr lang="pt-BR" dirty="0" err="1" smtClean="0"/>
              <a:t>não</a:t>
            </a:r>
            <a:r>
              <a:rPr lang="pt-BR" dirty="0" smtClean="0"/>
              <a:t> </a:t>
            </a:r>
            <a:r>
              <a:rPr lang="pt-BR" dirty="0"/>
              <a:t>possuem </a:t>
            </a:r>
            <a:r>
              <a:rPr lang="pt-BR" dirty="0" err="1"/>
              <a:t>relações</a:t>
            </a:r>
            <a:r>
              <a:rPr lang="pt-BR" dirty="0"/>
              <a:t> de </a:t>
            </a:r>
            <a:r>
              <a:rPr lang="pt-BR" dirty="0" err="1"/>
              <a:t>precedência</a:t>
            </a:r>
            <a:r>
              <a:rPr lang="pt-BR" dirty="0"/>
              <a:t> </a:t>
            </a:r>
            <a:r>
              <a:rPr lang="pt-BR" dirty="0" err="1"/>
              <a:t>pre</a:t>
            </a:r>
            <a:r>
              <a:rPr lang="pt-BR" dirty="0"/>
              <a:t>́-estabelecidas. 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9665863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39552" y="2708920"/>
            <a:ext cx="8229600" cy="1143000"/>
          </a:xfrm>
        </p:spPr>
        <p:txBody>
          <a:bodyPr/>
          <a:lstStyle/>
          <a:p>
            <a:r>
              <a:rPr lang="pt-BR" dirty="0" smtClean="0"/>
              <a:t>Obrigado.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057678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TÓPICOS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Introdução</a:t>
            </a:r>
          </a:p>
          <a:p>
            <a:r>
              <a:rPr lang="pt-BR" b="1" dirty="0" smtClean="0">
                <a:solidFill>
                  <a:schemeClr val="accent6">
                    <a:lumMod val="75000"/>
                  </a:schemeClr>
                </a:solidFill>
              </a:rPr>
              <a:t>Definição do FJSP</a:t>
            </a:r>
          </a:p>
          <a:p>
            <a:r>
              <a:rPr lang="pt-BR" dirty="0" smtClean="0"/>
              <a:t>Objetivos</a:t>
            </a:r>
          </a:p>
          <a:p>
            <a:r>
              <a:rPr lang="pt-BR" dirty="0" smtClean="0"/>
              <a:t>Conceitos Gerais</a:t>
            </a:r>
          </a:p>
          <a:p>
            <a:r>
              <a:rPr lang="pt-BR" dirty="0" smtClean="0"/>
              <a:t>Trabalhos Relacionados</a:t>
            </a:r>
          </a:p>
          <a:p>
            <a:r>
              <a:rPr lang="pt-BR" dirty="0" smtClean="0"/>
              <a:t>Proposta</a:t>
            </a:r>
          </a:p>
          <a:p>
            <a:r>
              <a:rPr lang="pt-BR" dirty="0" smtClean="0"/>
              <a:t>Considerações Finais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986961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b="1" dirty="0" smtClean="0"/>
              <a:t>FLEXIBLE JOB-SHOP SCHEDULING PROBLEM (FJSP)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 fontScale="85000" lnSpcReduction="20000"/>
          </a:bodyPr>
          <a:lstStyle/>
          <a:p>
            <a:r>
              <a:rPr lang="pt-BR" dirty="0" err="1" smtClean="0"/>
              <a:t>Generalizac</a:t>
            </a:r>
            <a:r>
              <a:rPr lang="pt-BR" dirty="0" err="1"/>
              <a:t>̧ão</a:t>
            </a:r>
            <a:r>
              <a:rPr lang="pt-BR" dirty="0"/>
              <a:t> que respeita as premissas do modelo base (JS), </a:t>
            </a:r>
            <a:r>
              <a:rPr lang="pt-BR" dirty="0" err="1"/>
              <a:t>porém</a:t>
            </a:r>
            <a:r>
              <a:rPr lang="pt-BR" dirty="0"/>
              <a:t> possui complexidades </a:t>
            </a:r>
            <a:r>
              <a:rPr lang="pt-BR" dirty="0" smtClean="0"/>
              <a:t>complementares;</a:t>
            </a:r>
          </a:p>
          <a:p>
            <a:endParaRPr lang="pt-BR" dirty="0"/>
          </a:p>
          <a:p>
            <a:r>
              <a:rPr lang="pt-BR" dirty="0" smtClean="0">
                <a:solidFill>
                  <a:srgbClr val="FF0000"/>
                </a:solidFill>
              </a:rPr>
              <a:t>Essas complexidades surgem da </a:t>
            </a:r>
            <a:r>
              <a:rPr lang="pt-BR" dirty="0" err="1">
                <a:solidFill>
                  <a:srgbClr val="FF0000"/>
                </a:solidFill>
              </a:rPr>
              <a:t>imposição</a:t>
            </a:r>
            <a:r>
              <a:rPr lang="pt-BR" dirty="0">
                <a:solidFill>
                  <a:srgbClr val="FF0000"/>
                </a:solidFill>
              </a:rPr>
              <a:t> de se processar 𝑛 </a:t>
            </a:r>
            <a:r>
              <a:rPr lang="pt-BR" i="1" dirty="0" err="1">
                <a:solidFill>
                  <a:srgbClr val="FF0000"/>
                </a:solidFill>
              </a:rPr>
              <a:t>jobs</a:t>
            </a:r>
            <a:r>
              <a:rPr lang="pt-BR" i="1" dirty="0">
                <a:solidFill>
                  <a:srgbClr val="FF0000"/>
                </a:solidFill>
              </a:rPr>
              <a:t> </a:t>
            </a:r>
            <a:r>
              <a:rPr lang="pt-BR" dirty="0">
                <a:solidFill>
                  <a:srgbClr val="FF0000"/>
                </a:solidFill>
              </a:rPr>
              <a:t>utilizando 𝑚 recursos produtivos, sendo que cada recurso está contido em um conjunto de recursos 𝑀 que processa este determinado </a:t>
            </a:r>
            <a:r>
              <a:rPr lang="pt-BR" i="1" dirty="0" err="1">
                <a:solidFill>
                  <a:srgbClr val="FF0000"/>
                </a:solidFill>
              </a:rPr>
              <a:t>job</a:t>
            </a:r>
            <a:r>
              <a:rPr lang="pt-BR" dirty="0">
                <a:solidFill>
                  <a:srgbClr val="FF0000"/>
                </a:solidFill>
              </a:rPr>
              <a:t>. Conforme um </a:t>
            </a:r>
            <a:r>
              <a:rPr lang="pt-BR" i="1" dirty="0" err="1">
                <a:solidFill>
                  <a:srgbClr val="FF0000"/>
                </a:solidFill>
              </a:rPr>
              <a:t>job</a:t>
            </a:r>
            <a:r>
              <a:rPr lang="pt-BR" i="1" dirty="0">
                <a:solidFill>
                  <a:srgbClr val="FF0000"/>
                </a:solidFill>
              </a:rPr>
              <a:t> </a:t>
            </a:r>
            <a:r>
              <a:rPr lang="pt-BR" dirty="0">
                <a:solidFill>
                  <a:srgbClr val="FF0000"/>
                </a:solidFill>
              </a:rPr>
              <a:t>é designado à </a:t>
            </a:r>
            <a:r>
              <a:rPr lang="pt-BR" dirty="0" err="1">
                <a:solidFill>
                  <a:srgbClr val="FF0000"/>
                </a:solidFill>
              </a:rPr>
              <a:t>produção</a:t>
            </a:r>
            <a:r>
              <a:rPr lang="pt-BR" dirty="0">
                <a:solidFill>
                  <a:srgbClr val="FF0000"/>
                </a:solidFill>
              </a:rPr>
              <a:t>, este pode optar por um recurso produtivo dentre todos os </a:t>
            </a:r>
            <a:r>
              <a:rPr lang="pt-BR" dirty="0" err="1">
                <a:solidFill>
                  <a:srgbClr val="FF0000"/>
                </a:solidFill>
              </a:rPr>
              <a:t>disponíveis</a:t>
            </a:r>
            <a:r>
              <a:rPr lang="pt-BR" dirty="0">
                <a:solidFill>
                  <a:srgbClr val="FF0000"/>
                </a:solidFill>
              </a:rPr>
              <a:t> em seu conjunto de </a:t>
            </a:r>
            <a:r>
              <a:rPr lang="pt-BR" dirty="0" err="1">
                <a:solidFill>
                  <a:srgbClr val="FF0000"/>
                </a:solidFill>
              </a:rPr>
              <a:t>opções</a:t>
            </a:r>
            <a:r>
              <a:rPr lang="pt-BR" dirty="0">
                <a:solidFill>
                  <a:srgbClr val="FF0000"/>
                </a:solidFill>
              </a:rPr>
              <a:t>, respeitando as </a:t>
            </a:r>
            <a:r>
              <a:rPr lang="pt-BR" dirty="0" err="1">
                <a:solidFill>
                  <a:srgbClr val="FF0000"/>
                </a:solidFill>
              </a:rPr>
              <a:t>condições</a:t>
            </a:r>
            <a:r>
              <a:rPr lang="pt-BR" dirty="0">
                <a:solidFill>
                  <a:srgbClr val="FF0000"/>
                </a:solidFill>
              </a:rPr>
              <a:t> atuais do recurso, posto que este </a:t>
            </a:r>
            <a:r>
              <a:rPr lang="pt-BR" dirty="0" err="1">
                <a:solidFill>
                  <a:srgbClr val="FF0000"/>
                </a:solidFill>
              </a:rPr>
              <a:t>cenário</a:t>
            </a:r>
            <a:r>
              <a:rPr lang="pt-BR" dirty="0">
                <a:solidFill>
                  <a:srgbClr val="FF0000"/>
                </a:solidFill>
              </a:rPr>
              <a:t> aumenta significativamente o </a:t>
            </a:r>
            <a:r>
              <a:rPr lang="pt-BR" dirty="0" err="1">
                <a:solidFill>
                  <a:srgbClr val="FF0000"/>
                </a:solidFill>
              </a:rPr>
              <a:t>número</a:t>
            </a:r>
            <a:r>
              <a:rPr lang="pt-BR" dirty="0">
                <a:solidFill>
                  <a:srgbClr val="FF0000"/>
                </a:solidFill>
              </a:rPr>
              <a:t> de </a:t>
            </a:r>
            <a:r>
              <a:rPr lang="pt-BR" dirty="0" err="1">
                <a:solidFill>
                  <a:srgbClr val="FF0000"/>
                </a:solidFill>
              </a:rPr>
              <a:t>soluções</a:t>
            </a:r>
            <a:r>
              <a:rPr lang="pt-BR" dirty="0">
                <a:solidFill>
                  <a:srgbClr val="FF0000"/>
                </a:solidFill>
              </a:rPr>
              <a:t> </a:t>
            </a:r>
            <a:r>
              <a:rPr lang="pt-BR" dirty="0" err="1">
                <a:solidFill>
                  <a:srgbClr val="FF0000"/>
                </a:solidFill>
              </a:rPr>
              <a:t>factíveis</a:t>
            </a:r>
            <a:r>
              <a:rPr lang="pt-BR" dirty="0">
                <a:solidFill>
                  <a:srgbClr val="FF0000"/>
                </a:solidFill>
              </a:rPr>
              <a:t>. 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7733748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4008</TotalTime>
  <Words>4409</Words>
  <Application>Microsoft Macintosh PowerPoint</Application>
  <PresentationFormat>Apresentação na tela (4:3)</PresentationFormat>
  <Paragraphs>1146</Paragraphs>
  <Slides>70</Slides>
  <Notes>10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70</vt:i4>
      </vt:variant>
    </vt:vector>
  </HeadingPairs>
  <TitlesOfParts>
    <vt:vector size="74" baseType="lpstr">
      <vt:lpstr>Calibri</vt:lpstr>
      <vt:lpstr>Cambria Math</vt:lpstr>
      <vt:lpstr>Arial</vt:lpstr>
      <vt:lpstr>Tema do Office</vt:lpstr>
      <vt:lpstr>ALGORITMO DE ENXAME DE PARTÍCULAS PARA RESOLUÇÃO DO PROBLEMA DA PROGRAMAÇÃO DA PRODUÇÃO JOB-SHOP FLEXÍVEL</vt:lpstr>
      <vt:lpstr>TÓPICOS</vt:lpstr>
      <vt:lpstr>PROGRAMAÇÃO DA PRODUÇÃO</vt:lpstr>
      <vt:lpstr>PROGRAMAÇÃO DA PRODUÇÃO</vt:lpstr>
      <vt:lpstr>PROGRAMAÇÃO DA PRODUÇÃO</vt:lpstr>
      <vt:lpstr>MODELOS DE PROGRAMAÇÃO  DA PRODUÇÃO</vt:lpstr>
      <vt:lpstr>MODELOS DE PROGRAMAÇÃO  DA PRODUÇÃO</vt:lpstr>
      <vt:lpstr>TÓPICOS</vt:lpstr>
      <vt:lpstr>FLEXIBLE JOB-SHOP SCHEDULING PROBLEM (FJSP)</vt:lpstr>
      <vt:lpstr>FLEXIBLE JOB-SHOP SCHEDULING PROBLEM (FJSP)</vt:lpstr>
      <vt:lpstr>FLEXIBLE JOB-SHOP SCHEDULING PROBLEM (FJSP)</vt:lpstr>
      <vt:lpstr>FLEXIBLE JOB-SHOP SCHEDULING PROBLEM (FJSP)</vt:lpstr>
      <vt:lpstr>FLEXIBLE JOB-SHOP SCHEDULING PROBLEM (FJSP)</vt:lpstr>
      <vt:lpstr>FLEXIBLE JOB-SHOP SCHEDULING PROBLEM (FJSP)</vt:lpstr>
      <vt:lpstr>FLEXIBLE JOB-SHOP SCHEDULING PROBLEM (FJSP)</vt:lpstr>
      <vt:lpstr>FLEXIBLE JOB-SHOP SCHEDULING PROBLEM (FJSP)</vt:lpstr>
      <vt:lpstr>FLEXIBLE JOB-SHOP SCHEDULING PROBLEM (FJSP)</vt:lpstr>
      <vt:lpstr>FLEXIBLE JOB-SHOP SCHEDULING PROBLEM (FJSP)</vt:lpstr>
      <vt:lpstr>FLEXIBLE JOB-SHOP SCHEDULING PROBLEM (FJSP)</vt:lpstr>
      <vt:lpstr>FLEXIBLE JOB-SHOP SCHEDULING PROBLEM (FJSP)</vt:lpstr>
      <vt:lpstr>FLEXIBLE JOB-SHOP SCHEDULING PROBLEM (FJSP)</vt:lpstr>
      <vt:lpstr>FLEXIBLE JOB-SHOP SCHEDULING PROBLEM (FJSP)</vt:lpstr>
      <vt:lpstr>FLEXIBLE JOB-SHOP SCHEDULING PROBLEM (FJSP)</vt:lpstr>
      <vt:lpstr>FLEXIBLE JOB-SHOP SCHEDULING PROBLEM (FJSP)</vt:lpstr>
      <vt:lpstr>FLEXIBLE JOB-SHOP SCHEDULING PROBLEM (FJSP)</vt:lpstr>
      <vt:lpstr>FLEXIBLE JOB-SHOP SCHEDULING PROBLEM (FJSP)</vt:lpstr>
      <vt:lpstr>TÓPICOS</vt:lpstr>
      <vt:lpstr>OBJETIVOS DA PESQUISA</vt:lpstr>
      <vt:lpstr>TÓPICOS</vt:lpstr>
      <vt:lpstr>ENXAME DE PARTÍCULAS</vt:lpstr>
      <vt:lpstr>ENXAME DE PARTÍCULAS</vt:lpstr>
      <vt:lpstr>ENXAME DE PARTÍCULAS</vt:lpstr>
      <vt:lpstr>SIMULATED ANNEALING (SA)</vt:lpstr>
      <vt:lpstr>TÓPICOS</vt:lpstr>
      <vt:lpstr>TRABALHOS RELACIONADOS</vt:lpstr>
      <vt:lpstr>TRABALHOS RELACIONADOS</vt:lpstr>
      <vt:lpstr>RESULTADOS</vt:lpstr>
      <vt:lpstr>TÓPICOS</vt:lpstr>
      <vt:lpstr>PROPOSTA</vt:lpstr>
      <vt:lpstr>PROPOSTA</vt:lpstr>
      <vt:lpstr>PROPOSTA</vt:lpstr>
      <vt:lpstr>PROPOSTA</vt:lpstr>
      <vt:lpstr>PROPOSTA</vt:lpstr>
      <vt:lpstr>PROPOSTA</vt:lpstr>
      <vt:lpstr>PROPOSTA</vt:lpstr>
      <vt:lpstr>PROPOSTA</vt:lpstr>
      <vt:lpstr>PROPOSTA</vt:lpstr>
      <vt:lpstr>PROPOSTA</vt:lpstr>
      <vt:lpstr>PROPOSTA</vt:lpstr>
      <vt:lpstr>PROPOSTA</vt:lpstr>
      <vt:lpstr>PROPOSTA</vt:lpstr>
      <vt:lpstr>PROPOSTA</vt:lpstr>
      <vt:lpstr>PROPOSTA</vt:lpstr>
      <vt:lpstr>PROPOSTA</vt:lpstr>
      <vt:lpstr>PROPOSTA</vt:lpstr>
      <vt:lpstr>PROPOSTA</vt:lpstr>
      <vt:lpstr>PROPOSTA</vt:lpstr>
      <vt:lpstr>PROPOSTA</vt:lpstr>
      <vt:lpstr>PROPOSTA</vt:lpstr>
      <vt:lpstr>PROPOSTA</vt:lpstr>
      <vt:lpstr>PROPOSTA</vt:lpstr>
      <vt:lpstr>PROPOSTA</vt:lpstr>
      <vt:lpstr>TÓPICOS</vt:lpstr>
      <vt:lpstr>CONSIDERAÇÕES FINAIS</vt:lpstr>
      <vt:lpstr>CONSIDERAÇÕES FINAIS</vt:lpstr>
      <vt:lpstr>CONSIDERAÇÕES FINAIS</vt:lpstr>
      <vt:lpstr>Fator de Inércia Adaptativo Individual (AIW-PSO);</vt:lpstr>
      <vt:lpstr>Fator de Inércia Adaptativo Individual (AIW-PSO);</vt:lpstr>
      <vt:lpstr>CONSIDERAÇÕES FINAIS</vt:lpstr>
      <vt:lpstr>Obrigado.</vt:lpstr>
    </vt:vector>
  </TitlesOfParts>
  <LinksUpToDate>false</LinksUpToDate>
  <SharedDoc>false</SharedDoc>
  <HyperlinksChanged>false</HyperlinksChanged>
  <AppVersion>15.0022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Diego Cavalca</dc:creator>
  <cp:lastModifiedBy>DIEGO LUIZ CAVALCA</cp:lastModifiedBy>
  <cp:revision>338</cp:revision>
  <dcterms:created xsi:type="dcterms:W3CDTF">2016-11-22T17:28:03Z</dcterms:created>
  <dcterms:modified xsi:type="dcterms:W3CDTF">2016-11-26T16:51:58Z</dcterms:modified>
</cp:coreProperties>
</file>